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83" r:id="rId2"/>
    <p:sldId id="285" r:id="rId3"/>
    <p:sldId id="284" r:id="rId4"/>
    <p:sldId id="344" r:id="rId5"/>
    <p:sldId id="341" r:id="rId6"/>
    <p:sldId id="305" r:id="rId7"/>
    <p:sldId id="302" r:id="rId8"/>
    <p:sldId id="300" r:id="rId9"/>
    <p:sldId id="297" r:id="rId10"/>
    <p:sldId id="317" r:id="rId11"/>
    <p:sldId id="339" r:id="rId12"/>
    <p:sldId id="338" r:id="rId13"/>
    <p:sldId id="337" r:id="rId14"/>
    <p:sldId id="340" r:id="rId15"/>
    <p:sldId id="347" r:id="rId16"/>
    <p:sldId id="348" r:id="rId17"/>
    <p:sldId id="345" r:id="rId18"/>
    <p:sldId id="311" r:id="rId19"/>
    <p:sldId id="308" r:id="rId20"/>
    <p:sldId id="319" r:id="rId21"/>
    <p:sldId id="322" r:id="rId22"/>
    <p:sldId id="327" r:id="rId23"/>
    <p:sldId id="325" r:id="rId24"/>
    <p:sldId id="336" r:id="rId25"/>
    <p:sldId id="312" r:id="rId26"/>
    <p:sldId id="343" r:id="rId27"/>
    <p:sldId id="276" r:id="rId28"/>
    <p:sldId id="28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pos="3940" userDrawn="1">
          <p15:clr>
            <a:srgbClr val="A4A3A4"/>
          </p15:clr>
        </p15:guide>
        <p15:guide id="3" orient="horz"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jay Bhardwaj" initials="AB" lastIdx="1" clrIdx="0">
    <p:extLst>
      <p:ext uri="{19B8F6BF-5375-455C-9EA6-DF929625EA0E}">
        <p15:presenceInfo xmlns:p15="http://schemas.microsoft.com/office/powerpoint/2012/main" userId="855dfd52e820996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FAC0"/>
    <a:srgbClr val="D8FCDC"/>
    <a:srgbClr val="B7EFBE"/>
    <a:srgbClr val="2AC0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12" autoAdjust="0"/>
    <p:restoredTop sz="94660"/>
  </p:normalViewPr>
  <p:slideViewPr>
    <p:cSldViewPr snapToGrid="0">
      <p:cViewPr varScale="1">
        <p:scale>
          <a:sx n="82" d="100"/>
          <a:sy n="82" d="100"/>
        </p:scale>
        <p:origin x="595" y="72"/>
      </p:cViewPr>
      <p:guideLst>
        <p:guide pos="3840"/>
        <p:guide pos="394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karan Singh" userId="031144b5f73f71f5" providerId="LiveId" clId="{27BCAB10-E6E1-44DF-9389-B61F2DB09C1C}"/>
    <pc:docChg chg="custSel modSld">
      <pc:chgData name="Jaskaran Singh" userId="031144b5f73f71f5" providerId="LiveId" clId="{27BCAB10-E6E1-44DF-9389-B61F2DB09C1C}" dt="2021-07-14T15:58:46.288" v="5" actId="27636"/>
      <pc:docMkLst>
        <pc:docMk/>
      </pc:docMkLst>
      <pc:sldChg chg="addSp delSp modSp mod">
        <pc:chgData name="Jaskaran Singh" userId="031144b5f73f71f5" providerId="LiveId" clId="{27BCAB10-E6E1-44DF-9389-B61F2DB09C1C}" dt="2021-07-14T15:58:46.288" v="5" actId="27636"/>
        <pc:sldMkLst>
          <pc:docMk/>
          <pc:sldMk cId="2728158839" sldId="348"/>
        </pc:sldMkLst>
        <pc:spChg chg="mod">
          <ac:chgData name="Jaskaran Singh" userId="031144b5f73f71f5" providerId="LiveId" clId="{27BCAB10-E6E1-44DF-9389-B61F2DB09C1C}" dt="2021-07-14T15:58:46.288" v="5" actId="27636"/>
          <ac:spMkLst>
            <pc:docMk/>
            <pc:sldMk cId="2728158839" sldId="348"/>
            <ac:spMk id="6" creationId="{EE9E182D-8943-4697-BFFD-7EEC8EEC5DF8}"/>
          </ac:spMkLst>
        </pc:spChg>
        <pc:picChg chg="del">
          <ac:chgData name="Jaskaran Singh" userId="031144b5f73f71f5" providerId="LiveId" clId="{27BCAB10-E6E1-44DF-9389-B61F2DB09C1C}" dt="2021-07-14T15:58:21.444" v="0" actId="478"/>
          <ac:picMkLst>
            <pc:docMk/>
            <pc:sldMk cId="2728158839" sldId="348"/>
            <ac:picMk id="4" creationId="{6C1D58BE-34DA-4FB6-BF8F-4D11B53FEF05}"/>
          </ac:picMkLst>
        </pc:picChg>
        <pc:picChg chg="add mod">
          <ac:chgData name="Jaskaran Singh" userId="031144b5f73f71f5" providerId="LiveId" clId="{27BCAB10-E6E1-44DF-9389-B61F2DB09C1C}" dt="2021-07-14T15:58:38.787" v="3" actId="1076"/>
          <ac:picMkLst>
            <pc:docMk/>
            <pc:sldMk cId="2728158839" sldId="348"/>
            <ac:picMk id="9" creationId="{6DB93087-018D-4D1D-A346-2F60D1B4231A}"/>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79C1B-1F9D-4255-BF0D-0B9445B67D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0D9899C-FB44-45B4-B1D8-58BB9BA8C8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68DF92-073B-4316-9D0B-27CC1C1AC764}"/>
              </a:ext>
            </a:extLst>
          </p:cNvPr>
          <p:cNvSpPr>
            <a:spLocks noGrp="1"/>
          </p:cNvSpPr>
          <p:nvPr>
            <p:ph type="dt" sz="half" idx="10"/>
          </p:nvPr>
        </p:nvSpPr>
        <p:spPr/>
        <p:txBody>
          <a:bodyPr/>
          <a:lstStyle/>
          <a:p>
            <a:fld id="{20DB6BE3-AA3E-4AAC-9D32-D0C5155E0267}" type="datetimeFigureOut">
              <a:rPr lang="en-US" smtClean="0"/>
              <a:t>7/14/2021</a:t>
            </a:fld>
            <a:endParaRPr lang="en-US"/>
          </a:p>
        </p:txBody>
      </p:sp>
      <p:sp>
        <p:nvSpPr>
          <p:cNvPr id="5" name="Footer Placeholder 4">
            <a:extLst>
              <a:ext uri="{FF2B5EF4-FFF2-40B4-BE49-F238E27FC236}">
                <a16:creationId xmlns:a16="http://schemas.microsoft.com/office/drawing/2014/main" id="{79D287C0-C559-4B98-A5EE-E3B49F9801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EF053B-0697-4FDB-852E-DF51BCFBD133}"/>
              </a:ext>
            </a:extLst>
          </p:cNvPr>
          <p:cNvSpPr>
            <a:spLocks noGrp="1"/>
          </p:cNvSpPr>
          <p:nvPr>
            <p:ph type="sldNum" sz="quarter" idx="12"/>
          </p:nvPr>
        </p:nvSpPr>
        <p:spPr/>
        <p:txBody>
          <a:bodyPr/>
          <a:lstStyle/>
          <a:p>
            <a:fld id="{9B0896D6-24EF-4AFA-AEFB-FA3CD4106961}" type="slidenum">
              <a:rPr lang="en-US" smtClean="0"/>
              <a:t>‹#›</a:t>
            </a:fld>
            <a:endParaRPr lang="en-US"/>
          </a:p>
        </p:txBody>
      </p:sp>
    </p:spTree>
    <p:extLst>
      <p:ext uri="{BB962C8B-B14F-4D97-AF65-F5344CB8AC3E}">
        <p14:creationId xmlns:p14="http://schemas.microsoft.com/office/powerpoint/2010/main" val="2478817728"/>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3C224-E607-4FD7-877B-48FB4C6148E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5A3C5C-348A-4D91-8DB1-E42F4B6D2F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CDD643-9402-4875-B51A-86E3B2C57E2F}"/>
              </a:ext>
            </a:extLst>
          </p:cNvPr>
          <p:cNvSpPr>
            <a:spLocks noGrp="1"/>
          </p:cNvSpPr>
          <p:nvPr>
            <p:ph type="dt" sz="half" idx="10"/>
          </p:nvPr>
        </p:nvSpPr>
        <p:spPr/>
        <p:txBody>
          <a:bodyPr/>
          <a:lstStyle/>
          <a:p>
            <a:fld id="{20DB6BE3-AA3E-4AAC-9D32-D0C5155E0267}" type="datetimeFigureOut">
              <a:rPr lang="en-US" smtClean="0"/>
              <a:t>7/14/2021</a:t>
            </a:fld>
            <a:endParaRPr lang="en-US"/>
          </a:p>
        </p:txBody>
      </p:sp>
      <p:sp>
        <p:nvSpPr>
          <p:cNvPr id="5" name="Footer Placeholder 4">
            <a:extLst>
              <a:ext uri="{FF2B5EF4-FFF2-40B4-BE49-F238E27FC236}">
                <a16:creationId xmlns:a16="http://schemas.microsoft.com/office/drawing/2014/main" id="{25CA792E-9D8C-427F-848C-5520DD7ABC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79F3A7-4ABC-4510-8A88-F49B3D4CC14D}"/>
              </a:ext>
            </a:extLst>
          </p:cNvPr>
          <p:cNvSpPr>
            <a:spLocks noGrp="1"/>
          </p:cNvSpPr>
          <p:nvPr>
            <p:ph type="sldNum" sz="quarter" idx="12"/>
          </p:nvPr>
        </p:nvSpPr>
        <p:spPr/>
        <p:txBody>
          <a:bodyPr/>
          <a:lstStyle/>
          <a:p>
            <a:fld id="{9B0896D6-24EF-4AFA-AEFB-FA3CD4106961}" type="slidenum">
              <a:rPr lang="en-US" smtClean="0"/>
              <a:t>‹#›</a:t>
            </a:fld>
            <a:endParaRPr lang="en-US"/>
          </a:p>
        </p:txBody>
      </p:sp>
    </p:spTree>
    <p:extLst>
      <p:ext uri="{BB962C8B-B14F-4D97-AF65-F5344CB8AC3E}">
        <p14:creationId xmlns:p14="http://schemas.microsoft.com/office/powerpoint/2010/main" val="669243384"/>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CB0283-DF4E-47AB-966B-BA6CD03BE76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667516-C00F-4398-8EE7-D4D1080EAC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B075FE-482F-41D2-8899-33AA7146B64F}"/>
              </a:ext>
            </a:extLst>
          </p:cNvPr>
          <p:cNvSpPr>
            <a:spLocks noGrp="1"/>
          </p:cNvSpPr>
          <p:nvPr>
            <p:ph type="dt" sz="half" idx="10"/>
          </p:nvPr>
        </p:nvSpPr>
        <p:spPr/>
        <p:txBody>
          <a:bodyPr/>
          <a:lstStyle/>
          <a:p>
            <a:fld id="{20DB6BE3-AA3E-4AAC-9D32-D0C5155E0267}" type="datetimeFigureOut">
              <a:rPr lang="en-US" smtClean="0"/>
              <a:t>7/14/2021</a:t>
            </a:fld>
            <a:endParaRPr lang="en-US"/>
          </a:p>
        </p:txBody>
      </p:sp>
      <p:sp>
        <p:nvSpPr>
          <p:cNvPr id="5" name="Footer Placeholder 4">
            <a:extLst>
              <a:ext uri="{FF2B5EF4-FFF2-40B4-BE49-F238E27FC236}">
                <a16:creationId xmlns:a16="http://schemas.microsoft.com/office/drawing/2014/main" id="{0E1C4EA8-359F-490E-83B3-370C346382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39C992-1304-45E6-8B58-4FC9718A628C}"/>
              </a:ext>
            </a:extLst>
          </p:cNvPr>
          <p:cNvSpPr>
            <a:spLocks noGrp="1"/>
          </p:cNvSpPr>
          <p:nvPr>
            <p:ph type="sldNum" sz="quarter" idx="12"/>
          </p:nvPr>
        </p:nvSpPr>
        <p:spPr/>
        <p:txBody>
          <a:bodyPr/>
          <a:lstStyle/>
          <a:p>
            <a:fld id="{9B0896D6-24EF-4AFA-AEFB-FA3CD4106961}" type="slidenum">
              <a:rPr lang="en-US" smtClean="0"/>
              <a:t>‹#›</a:t>
            </a:fld>
            <a:endParaRPr lang="en-US"/>
          </a:p>
        </p:txBody>
      </p:sp>
    </p:spTree>
    <p:extLst>
      <p:ext uri="{BB962C8B-B14F-4D97-AF65-F5344CB8AC3E}">
        <p14:creationId xmlns:p14="http://schemas.microsoft.com/office/powerpoint/2010/main" val="3937240643"/>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DDD7D-15D0-4E65-AC90-A475A34A62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620804-56B0-4F14-BA59-B92B3A37044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523A2E-586A-4771-85CD-2CC1D47C4730}"/>
              </a:ext>
            </a:extLst>
          </p:cNvPr>
          <p:cNvSpPr>
            <a:spLocks noGrp="1"/>
          </p:cNvSpPr>
          <p:nvPr>
            <p:ph type="dt" sz="half" idx="10"/>
          </p:nvPr>
        </p:nvSpPr>
        <p:spPr/>
        <p:txBody>
          <a:bodyPr/>
          <a:lstStyle/>
          <a:p>
            <a:fld id="{20DB6BE3-AA3E-4AAC-9D32-D0C5155E0267}" type="datetimeFigureOut">
              <a:rPr lang="en-US" smtClean="0"/>
              <a:t>7/14/2021</a:t>
            </a:fld>
            <a:endParaRPr lang="en-US"/>
          </a:p>
        </p:txBody>
      </p:sp>
      <p:sp>
        <p:nvSpPr>
          <p:cNvPr id="5" name="Footer Placeholder 4">
            <a:extLst>
              <a:ext uri="{FF2B5EF4-FFF2-40B4-BE49-F238E27FC236}">
                <a16:creationId xmlns:a16="http://schemas.microsoft.com/office/drawing/2014/main" id="{C76C4357-E55C-43FA-8C54-FF1ABEE25F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E059FF-EAC6-48CC-9DA9-2FD540DA3795}"/>
              </a:ext>
            </a:extLst>
          </p:cNvPr>
          <p:cNvSpPr>
            <a:spLocks noGrp="1"/>
          </p:cNvSpPr>
          <p:nvPr>
            <p:ph type="sldNum" sz="quarter" idx="12"/>
          </p:nvPr>
        </p:nvSpPr>
        <p:spPr/>
        <p:txBody>
          <a:bodyPr/>
          <a:lstStyle/>
          <a:p>
            <a:fld id="{9B0896D6-24EF-4AFA-AEFB-FA3CD4106961}" type="slidenum">
              <a:rPr lang="en-US" smtClean="0"/>
              <a:t>‹#›</a:t>
            </a:fld>
            <a:endParaRPr lang="en-US"/>
          </a:p>
        </p:txBody>
      </p:sp>
    </p:spTree>
    <p:extLst>
      <p:ext uri="{BB962C8B-B14F-4D97-AF65-F5344CB8AC3E}">
        <p14:creationId xmlns:p14="http://schemas.microsoft.com/office/powerpoint/2010/main" val="3082118523"/>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38C81-79E6-4CDB-A37A-8BA3B12473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DA17A5-DCD2-435C-92EA-96BAB5AE9B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665D09-BCAC-4998-BAE6-D986C7601FB9}"/>
              </a:ext>
            </a:extLst>
          </p:cNvPr>
          <p:cNvSpPr>
            <a:spLocks noGrp="1"/>
          </p:cNvSpPr>
          <p:nvPr>
            <p:ph type="dt" sz="half" idx="10"/>
          </p:nvPr>
        </p:nvSpPr>
        <p:spPr/>
        <p:txBody>
          <a:bodyPr/>
          <a:lstStyle/>
          <a:p>
            <a:fld id="{20DB6BE3-AA3E-4AAC-9D32-D0C5155E0267}" type="datetimeFigureOut">
              <a:rPr lang="en-US" smtClean="0"/>
              <a:t>7/14/2021</a:t>
            </a:fld>
            <a:endParaRPr lang="en-US"/>
          </a:p>
        </p:txBody>
      </p:sp>
      <p:sp>
        <p:nvSpPr>
          <p:cNvPr id="5" name="Footer Placeholder 4">
            <a:extLst>
              <a:ext uri="{FF2B5EF4-FFF2-40B4-BE49-F238E27FC236}">
                <a16:creationId xmlns:a16="http://schemas.microsoft.com/office/drawing/2014/main" id="{770F612D-6981-4F07-989D-122FBE251E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0982FD-7661-4F09-8D52-0DC2AA249AD2}"/>
              </a:ext>
            </a:extLst>
          </p:cNvPr>
          <p:cNvSpPr>
            <a:spLocks noGrp="1"/>
          </p:cNvSpPr>
          <p:nvPr>
            <p:ph type="sldNum" sz="quarter" idx="12"/>
          </p:nvPr>
        </p:nvSpPr>
        <p:spPr/>
        <p:txBody>
          <a:bodyPr/>
          <a:lstStyle/>
          <a:p>
            <a:fld id="{9B0896D6-24EF-4AFA-AEFB-FA3CD4106961}" type="slidenum">
              <a:rPr lang="en-US" smtClean="0"/>
              <a:t>‹#›</a:t>
            </a:fld>
            <a:endParaRPr lang="en-US"/>
          </a:p>
        </p:txBody>
      </p:sp>
    </p:spTree>
    <p:extLst>
      <p:ext uri="{BB962C8B-B14F-4D97-AF65-F5344CB8AC3E}">
        <p14:creationId xmlns:p14="http://schemas.microsoft.com/office/powerpoint/2010/main" val="3739851593"/>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D0AB1-E5EE-4552-915D-491D403E2C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26BB3D-AAE7-47E8-89A8-66867165736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3C4E66D-AEBF-4E5D-AA71-4E76D19CAD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FC1D90-B594-4F7B-9928-760003F98FF8}"/>
              </a:ext>
            </a:extLst>
          </p:cNvPr>
          <p:cNvSpPr>
            <a:spLocks noGrp="1"/>
          </p:cNvSpPr>
          <p:nvPr>
            <p:ph type="dt" sz="half" idx="10"/>
          </p:nvPr>
        </p:nvSpPr>
        <p:spPr/>
        <p:txBody>
          <a:bodyPr/>
          <a:lstStyle/>
          <a:p>
            <a:fld id="{20DB6BE3-AA3E-4AAC-9D32-D0C5155E0267}" type="datetimeFigureOut">
              <a:rPr lang="en-US" smtClean="0"/>
              <a:t>7/14/2021</a:t>
            </a:fld>
            <a:endParaRPr lang="en-US"/>
          </a:p>
        </p:txBody>
      </p:sp>
      <p:sp>
        <p:nvSpPr>
          <p:cNvPr id="6" name="Footer Placeholder 5">
            <a:extLst>
              <a:ext uri="{FF2B5EF4-FFF2-40B4-BE49-F238E27FC236}">
                <a16:creationId xmlns:a16="http://schemas.microsoft.com/office/drawing/2014/main" id="{F3403E44-5D6A-48F6-A110-181B75003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A1FA5F-6F92-46D5-AF4D-EF1307C42397}"/>
              </a:ext>
            </a:extLst>
          </p:cNvPr>
          <p:cNvSpPr>
            <a:spLocks noGrp="1"/>
          </p:cNvSpPr>
          <p:nvPr>
            <p:ph type="sldNum" sz="quarter" idx="12"/>
          </p:nvPr>
        </p:nvSpPr>
        <p:spPr/>
        <p:txBody>
          <a:bodyPr/>
          <a:lstStyle/>
          <a:p>
            <a:fld id="{9B0896D6-24EF-4AFA-AEFB-FA3CD4106961}" type="slidenum">
              <a:rPr lang="en-US" smtClean="0"/>
              <a:t>‹#›</a:t>
            </a:fld>
            <a:endParaRPr lang="en-US"/>
          </a:p>
        </p:txBody>
      </p:sp>
    </p:spTree>
    <p:extLst>
      <p:ext uri="{BB962C8B-B14F-4D97-AF65-F5344CB8AC3E}">
        <p14:creationId xmlns:p14="http://schemas.microsoft.com/office/powerpoint/2010/main" val="1584310428"/>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B6423-7F98-409A-8FC6-8B9C5D3736A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49A524-B909-4B98-8F89-EB0CB12890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BBF4B2-230B-42E4-AC7B-7931ACC54E0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C8C586-C357-47F4-82FA-F3F6356F60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A36EBD-4C9E-4066-84A7-EC8A026E36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3AC8A80-BB4D-4430-8EDB-72125C54145E}"/>
              </a:ext>
            </a:extLst>
          </p:cNvPr>
          <p:cNvSpPr>
            <a:spLocks noGrp="1"/>
          </p:cNvSpPr>
          <p:nvPr>
            <p:ph type="dt" sz="half" idx="10"/>
          </p:nvPr>
        </p:nvSpPr>
        <p:spPr/>
        <p:txBody>
          <a:bodyPr/>
          <a:lstStyle/>
          <a:p>
            <a:fld id="{20DB6BE3-AA3E-4AAC-9D32-D0C5155E0267}" type="datetimeFigureOut">
              <a:rPr lang="en-US" smtClean="0"/>
              <a:t>7/14/2021</a:t>
            </a:fld>
            <a:endParaRPr lang="en-US"/>
          </a:p>
        </p:txBody>
      </p:sp>
      <p:sp>
        <p:nvSpPr>
          <p:cNvPr id="8" name="Footer Placeholder 7">
            <a:extLst>
              <a:ext uri="{FF2B5EF4-FFF2-40B4-BE49-F238E27FC236}">
                <a16:creationId xmlns:a16="http://schemas.microsoft.com/office/drawing/2014/main" id="{420944CD-B72A-4D08-9704-FD00106917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A298F0-F497-4780-AFEA-A595236AC6B8}"/>
              </a:ext>
            </a:extLst>
          </p:cNvPr>
          <p:cNvSpPr>
            <a:spLocks noGrp="1"/>
          </p:cNvSpPr>
          <p:nvPr>
            <p:ph type="sldNum" sz="quarter" idx="12"/>
          </p:nvPr>
        </p:nvSpPr>
        <p:spPr/>
        <p:txBody>
          <a:bodyPr/>
          <a:lstStyle/>
          <a:p>
            <a:fld id="{9B0896D6-24EF-4AFA-AEFB-FA3CD4106961}" type="slidenum">
              <a:rPr lang="en-US" smtClean="0"/>
              <a:t>‹#›</a:t>
            </a:fld>
            <a:endParaRPr lang="en-US"/>
          </a:p>
        </p:txBody>
      </p:sp>
    </p:spTree>
    <p:extLst>
      <p:ext uri="{BB962C8B-B14F-4D97-AF65-F5344CB8AC3E}">
        <p14:creationId xmlns:p14="http://schemas.microsoft.com/office/powerpoint/2010/main" val="985802052"/>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FEE7D-498B-44BA-AA1F-E018CC4262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81EC3A5-108D-4B98-A009-85745BD3C31E}"/>
              </a:ext>
            </a:extLst>
          </p:cNvPr>
          <p:cNvSpPr>
            <a:spLocks noGrp="1"/>
          </p:cNvSpPr>
          <p:nvPr>
            <p:ph type="dt" sz="half" idx="10"/>
          </p:nvPr>
        </p:nvSpPr>
        <p:spPr/>
        <p:txBody>
          <a:bodyPr/>
          <a:lstStyle/>
          <a:p>
            <a:fld id="{20DB6BE3-AA3E-4AAC-9D32-D0C5155E0267}" type="datetimeFigureOut">
              <a:rPr lang="en-US" smtClean="0"/>
              <a:t>7/14/2021</a:t>
            </a:fld>
            <a:endParaRPr lang="en-US"/>
          </a:p>
        </p:txBody>
      </p:sp>
      <p:sp>
        <p:nvSpPr>
          <p:cNvPr id="4" name="Footer Placeholder 3">
            <a:extLst>
              <a:ext uri="{FF2B5EF4-FFF2-40B4-BE49-F238E27FC236}">
                <a16:creationId xmlns:a16="http://schemas.microsoft.com/office/drawing/2014/main" id="{007264F5-EE4A-420E-A9E3-3F7CF4D4A7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34C1EEB-624D-47BD-B88B-3C910F57B863}"/>
              </a:ext>
            </a:extLst>
          </p:cNvPr>
          <p:cNvSpPr>
            <a:spLocks noGrp="1"/>
          </p:cNvSpPr>
          <p:nvPr>
            <p:ph type="sldNum" sz="quarter" idx="12"/>
          </p:nvPr>
        </p:nvSpPr>
        <p:spPr/>
        <p:txBody>
          <a:bodyPr/>
          <a:lstStyle/>
          <a:p>
            <a:fld id="{9B0896D6-24EF-4AFA-AEFB-FA3CD4106961}" type="slidenum">
              <a:rPr lang="en-US" smtClean="0"/>
              <a:t>‹#›</a:t>
            </a:fld>
            <a:endParaRPr lang="en-US"/>
          </a:p>
        </p:txBody>
      </p:sp>
    </p:spTree>
    <p:extLst>
      <p:ext uri="{BB962C8B-B14F-4D97-AF65-F5344CB8AC3E}">
        <p14:creationId xmlns:p14="http://schemas.microsoft.com/office/powerpoint/2010/main" val="2308944592"/>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498EE1-33B9-4081-8EE7-8BD204E7F3D5}"/>
              </a:ext>
            </a:extLst>
          </p:cNvPr>
          <p:cNvSpPr>
            <a:spLocks noGrp="1"/>
          </p:cNvSpPr>
          <p:nvPr>
            <p:ph type="dt" sz="half" idx="10"/>
          </p:nvPr>
        </p:nvSpPr>
        <p:spPr/>
        <p:txBody>
          <a:bodyPr/>
          <a:lstStyle/>
          <a:p>
            <a:fld id="{20DB6BE3-AA3E-4AAC-9D32-D0C5155E0267}" type="datetimeFigureOut">
              <a:rPr lang="en-US" smtClean="0"/>
              <a:t>7/14/2021</a:t>
            </a:fld>
            <a:endParaRPr lang="en-US"/>
          </a:p>
        </p:txBody>
      </p:sp>
      <p:sp>
        <p:nvSpPr>
          <p:cNvPr id="3" name="Footer Placeholder 2">
            <a:extLst>
              <a:ext uri="{FF2B5EF4-FFF2-40B4-BE49-F238E27FC236}">
                <a16:creationId xmlns:a16="http://schemas.microsoft.com/office/drawing/2014/main" id="{2BF242B5-A691-40FB-AE3E-2DDFE8DADD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81B6F8-4330-498D-AC05-442D1C2EFD2C}"/>
              </a:ext>
            </a:extLst>
          </p:cNvPr>
          <p:cNvSpPr>
            <a:spLocks noGrp="1"/>
          </p:cNvSpPr>
          <p:nvPr>
            <p:ph type="sldNum" sz="quarter" idx="12"/>
          </p:nvPr>
        </p:nvSpPr>
        <p:spPr/>
        <p:txBody>
          <a:bodyPr/>
          <a:lstStyle/>
          <a:p>
            <a:fld id="{9B0896D6-24EF-4AFA-AEFB-FA3CD4106961}" type="slidenum">
              <a:rPr lang="en-US" smtClean="0"/>
              <a:t>‹#›</a:t>
            </a:fld>
            <a:endParaRPr lang="en-US"/>
          </a:p>
        </p:txBody>
      </p:sp>
    </p:spTree>
    <p:extLst>
      <p:ext uri="{BB962C8B-B14F-4D97-AF65-F5344CB8AC3E}">
        <p14:creationId xmlns:p14="http://schemas.microsoft.com/office/powerpoint/2010/main" val="2157830657"/>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7A6D4-695E-44D6-BDBC-F554E0FA50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EAF126D-16A4-44E7-BF55-3B0DCF3C64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19D52B-FE30-4A75-86BA-FFD7AA4F74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327A72-FB9A-4D06-9DDC-EB77641F9F1C}"/>
              </a:ext>
            </a:extLst>
          </p:cNvPr>
          <p:cNvSpPr>
            <a:spLocks noGrp="1"/>
          </p:cNvSpPr>
          <p:nvPr>
            <p:ph type="dt" sz="half" idx="10"/>
          </p:nvPr>
        </p:nvSpPr>
        <p:spPr/>
        <p:txBody>
          <a:bodyPr/>
          <a:lstStyle/>
          <a:p>
            <a:fld id="{20DB6BE3-AA3E-4AAC-9D32-D0C5155E0267}" type="datetimeFigureOut">
              <a:rPr lang="en-US" smtClean="0"/>
              <a:t>7/14/2021</a:t>
            </a:fld>
            <a:endParaRPr lang="en-US"/>
          </a:p>
        </p:txBody>
      </p:sp>
      <p:sp>
        <p:nvSpPr>
          <p:cNvPr id="6" name="Footer Placeholder 5">
            <a:extLst>
              <a:ext uri="{FF2B5EF4-FFF2-40B4-BE49-F238E27FC236}">
                <a16:creationId xmlns:a16="http://schemas.microsoft.com/office/drawing/2014/main" id="{A7D28ADB-865A-4CB0-B3FB-A70B6F67CD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468908-7F4F-4DC7-BC2B-77A6325B8EE7}"/>
              </a:ext>
            </a:extLst>
          </p:cNvPr>
          <p:cNvSpPr>
            <a:spLocks noGrp="1"/>
          </p:cNvSpPr>
          <p:nvPr>
            <p:ph type="sldNum" sz="quarter" idx="12"/>
          </p:nvPr>
        </p:nvSpPr>
        <p:spPr/>
        <p:txBody>
          <a:bodyPr/>
          <a:lstStyle/>
          <a:p>
            <a:fld id="{9B0896D6-24EF-4AFA-AEFB-FA3CD4106961}" type="slidenum">
              <a:rPr lang="en-US" smtClean="0"/>
              <a:t>‹#›</a:t>
            </a:fld>
            <a:endParaRPr lang="en-US"/>
          </a:p>
        </p:txBody>
      </p:sp>
    </p:spTree>
    <p:extLst>
      <p:ext uri="{BB962C8B-B14F-4D97-AF65-F5344CB8AC3E}">
        <p14:creationId xmlns:p14="http://schemas.microsoft.com/office/powerpoint/2010/main" val="602478680"/>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DE281-39FF-468B-8EA7-6063C994E1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05A863B-DC42-48C7-9B6E-2EC7C4A189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559DC50-57B4-4E99-8BB4-9E9A4638A3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9BF5AA-9FE1-4520-A997-30CF1CCB9814}"/>
              </a:ext>
            </a:extLst>
          </p:cNvPr>
          <p:cNvSpPr>
            <a:spLocks noGrp="1"/>
          </p:cNvSpPr>
          <p:nvPr>
            <p:ph type="dt" sz="half" idx="10"/>
          </p:nvPr>
        </p:nvSpPr>
        <p:spPr/>
        <p:txBody>
          <a:bodyPr/>
          <a:lstStyle/>
          <a:p>
            <a:fld id="{20DB6BE3-AA3E-4AAC-9D32-D0C5155E0267}" type="datetimeFigureOut">
              <a:rPr lang="en-US" smtClean="0"/>
              <a:t>7/14/2021</a:t>
            </a:fld>
            <a:endParaRPr lang="en-US"/>
          </a:p>
        </p:txBody>
      </p:sp>
      <p:sp>
        <p:nvSpPr>
          <p:cNvPr id="6" name="Footer Placeholder 5">
            <a:extLst>
              <a:ext uri="{FF2B5EF4-FFF2-40B4-BE49-F238E27FC236}">
                <a16:creationId xmlns:a16="http://schemas.microsoft.com/office/drawing/2014/main" id="{5FD13C34-C1D5-4265-B85E-04D28ED4CA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93E3AB-44C0-406D-954B-B5486DC44960}"/>
              </a:ext>
            </a:extLst>
          </p:cNvPr>
          <p:cNvSpPr>
            <a:spLocks noGrp="1"/>
          </p:cNvSpPr>
          <p:nvPr>
            <p:ph type="sldNum" sz="quarter" idx="12"/>
          </p:nvPr>
        </p:nvSpPr>
        <p:spPr/>
        <p:txBody>
          <a:bodyPr/>
          <a:lstStyle/>
          <a:p>
            <a:fld id="{9B0896D6-24EF-4AFA-AEFB-FA3CD4106961}" type="slidenum">
              <a:rPr lang="en-US" smtClean="0"/>
              <a:t>‹#›</a:t>
            </a:fld>
            <a:endParaRPr lang="en-US"/>
          </a:p>
        </p:txBody>
      </p:sp>
    </p:spTree>
    <p:extLst>
      <p:ext uri="{BB962C8B-B14F-4D97-AF65-F5344CB8AC3E}">
        <p14:creationId xmlns:p14="http://schemas.microsoft.com/office/powerpoint/2010/main" val="1924458050"/>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B8FAC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453B79-32DA-4D2B-B136-5534FE8EE1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49A41D2-FA9A-416C-864A-F98E146D46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CE8125-4714-4A1B-8E25-DC70646811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DB6BE3-AA3E-4AAC-9D32-D0C5155E0267}" type="datetimeFigureOut">
              <a:rPr lang="en-US" smtClean="0"/>
              <a:t>7/14/2021</a:t>
            </a:fld>
            <a:endParaRPr lang="en-US"/>
          </a:p>
        </p:txBody>
      </p:sp>
      <p:sp>
        <p:nvSpPr>
          <p:cNvPr id="5" name="Footer Placeholder 4">
            <a:extLst>
              <a:ext uri="{FF2B5EF4-FFF2-40B4-BE49-F238E27FC236}">
                <a16:creationId xmlns:a16="http://schemas.microsoft.com/office/drawing/2014/main" id="{77CB54C9-94BA-45FD-9207-9391F713E3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C86ACFF-1255-48DE-AE60-BB00E9FA79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0896D6-24EF-4AFA-AEFB-FA3CD4106961}" type="slidenum">
              <a:rPr lang="en-US" smtClean="0"/>
              <a:t>‹#›</a:t>
            </a:fld>
            <a:endParaRPr lang="en-US"/>
          </a:p>
        </p:txBody>
      </p:sp>
    </p:spTree>
    <p:extLst>
      <p:ext uri="{BB962C8B-B14F-4D97-AF65-F5344CB8AC3E}">
        <p14:creationId xmlns:p14="http://schemas.microsoft.com/office/powerpoint/2010/main" val="343791608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s://www.w3adda.com/flutter-tutorial" TargetMode="External"/><Relationship Id="rId3" Type="http://schemas.openxmlformats.org/officeDocument/2006/relationships/hyperlink" Target="https://towardsdatascience.com/introduction-to-object-detection-943f21e26063" TargetMode="External"/><Relationship Id="rId7" Type="http://schemas.openxmlformats.org/officeDocument/2006/relationships/hyperlink" Target="https://flutter.dev/docs/reference/tutorials" TargetMode="External"/><Relationship Id="rId2" Type="http://schemas.openxmlformats.org/officeDocument/2006/relationships/hyperlink" Target="https://shrouded-falls-48764.herokuapp.com/docs/readme.html" TargetMode="External"/><Relationship Id="rId1" Type="http://schemas.openxmlformats.org/officeDocument/2006/relationships/slideLayout" Target="../slideLayouts/slideLayout2.xml"/><Relationship Id="rId6" Type="http://schemas.openxmlformats.org/officeDocument/2006/relationships/hyperlink" Target="https://doi.org/10.1007/978-1-4302-5885-8_9" TargetMode="External"/><Relationship Id="rId5" Type="http://schemas.openxmlformats.org/officeDocument/2006/relationships/hyperlink" Target="https://doi.org/10.1007/978-1-4899-7687-1_817" TargetMode="External"/><Relationship Id="rId4" Type="http://schemas.openxmlformats.org/officeDocument/2006/relationships/hyperlink" Target="https://medium.com/flutter/testable-flutter-and-cloud-firestore-1cf2fbbce97b" TargetMode="External"/><Relationship Id="rId9" Type="http://schemas.openxmlformats.org/officeDocument/2006/relationships/hyperlink" Target="https://stackoverflow.com/questions/49072957/flutter-dart-open-a-view-after-a-delay"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143284B-6A71-4DF3-BDA1-796821FB2A50}"/>
              </a:ext>
            </a:extLst>
          </p:cNvPr>
          <p:cNvSpPr txBox="1"/>
          <p:nvPr/>
        </p:nvSpPr>
        <p:spPr>
          <a:xfrm>
            <a:off x="2691011" y="920621"/>
            <a:ext cx="5877017" cy="369332"/>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15" name="Content Placeholder 14">
            <a:extLst>
              <a:ext uri="{FF2B5EF4-FFF2-40B4-BE49-F238E27FC236}">
                <a16:creationId xmlns:a16="http://schemas.microsoft.com/office/drawing/2014/main" id="{F2510EE2-D4AA-4643-99D7-E37516224CE2}"/>
              </a:ext>
            </a:extLst>
          </p:cNvPr>
          <p:cNvSpPr>
            <a:spLocks noGrp="1"/>
          </p:cNvSpPr>
          <p:nvPr>
            <p:ph idx="1"/>
          </p:nvPr>
        </p:nvSpPr>
        <p:spPr>
          <a:xfrm>
            <a:off x="838200" y="99811"/>
            <a:ext cx="10515600" cy="7118555"/>
          </a:xfrm>
        </p:spPr>
        <p:txBody>
          <a:bodyP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dirty="0">
                <a:solidFill>
                  <a:prstClr val="black"/>
                </a:solidFill>
                <a:latin typeface="Times New Roman" panose="02020603050405020304" pitchFamily="18" charset="0"/>
                <a:cs typeface="Times New Roman" panose="02020603050405020304" pitchFamily="18" charset="0"/>
              </a:rPr>
              <a:t>Automated Parking</a:t>
            </a:r>
            <a:endParaRPr kumimoji="0" lang="en-US" sz="3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Submitted by:</a:t>
            </a:r>
            <a:b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0" lang="en-US" sz="5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7413" marR="0" lvl="0" indent="0" defTabSz="914400" rtl="0" eaLnBrk="1" fontAlgn="auto" latinLnBrk="0" hangingPunct="1">
              <a:lnSpc>
                <a:spcPct val="100000"/>
              </a:lnSpc>
              <a:spcBef>
                <a:spcPts val="0"/>
              </a:spcBef>
              <a:spcAft>
                <a:spcPts val="0"/>
              </a:spcAft>
              <a:buClrTx/>
              <a:buSzTx/>
              <a:buFontTx/>
              <a:buNone/>
              <a:tabLst/>
              <a:defRPr/>
            </a:pPr>
            <a:r>
              <a:rPr lang="en-US" sz="1800" b="1" dirty="0" err="1">
                <a:solidFill>
                  <a:prstClr val="black"/>
                </a:solidFill>
                <a:latin typeface="Times New Roman" panose="02020603050405020304" pitchFamily="18" charset="0"/>
                <a:cs typeface="Times New Roman" panose="02020603050405020304" pitchFamily="18" charset="0"/>
              </a:rPr>
              <a:t>Japman</a:t>
            </a:r>
            <a:r>
              <a:rPr lang="en-US" sz="1800" b="1" dirty="0">
                <a:solidFill>
                  <a:prstClr val="black"/>
                </a:solidFill>
                <a:latin typeface="Times New Roman" panose="02020603050405020304" pitchFamily="18" charset="0"/>
                <a:cs typeface="Times New Roman" panose="02020603050405020304" pitchFamily="18" charset="0"/>
              </a:rPr>
              <a:t> Singh</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(G12/49/CSE1/2017)</a:t>
            </a:r>
          </a:p>
          <a:p>
            <a:pPr marL="3427413" marR="0" lvl="0" indent="0" defTabSz="914400" rtl="0" eaLnBrk="1" fontAlgn="auto" latinLnBrk="0" hangingPunct="1">
              <a:lnSpc>
                <a:spcPct val="100000"/>
              </a:lnSpc>
              <a:spcBef>
                <a:spcPts val="0"/>
              </a:spcBef>
              <a:spcAft>
                <a:spcPts val="0"/>
              </a:spcAft>
              <a:buClrTx/>
              <a:buSzTx/>
              <a:buFontTx/>
              <a:buNone/>
              <a:tabLst/>
              <a:defRPr/>
            </a:pPr>
            <a:r>
              <a:rPr lang="en-US" sz="1800" b="1" dirty="0" err="1">
                <a:solidFill>
                  <a:prstClr val="black"/>
                </a:solidFill>
                <a:latin typeface="Times New Roman" panose="02020603050405020304" pitchFamily="18" charset="0"/>
                <a:cs typeface="Times New Roman" panose="02020603050405020304" pitchFamily="18" charset="0"/>
              </a:rPr>
              <a:t>Japneet</a:t>
            </a:r>
            <a:r>
              <a:rPr lang="en-US" sz="1800" b="1" dirty="0">
                <a:solidFill>
                  <a:prstClr val="black"/>
                </a:solidFill>
                <a:latin typeface="Times New Roman" panose="02020603050405020304" pitchFamily="18" charset="0"/>
                <a:cs typeface="Times New Roman" panose="02020603050405020304" pitchFamily="18" charset="0"/>
              </a:rPr>
              <a:t> Singh</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(G12/50/CSE1/2017)</a:t>
            </a:r>
          </a:p>
          <a:p>
            <a:pPr marL="3427413" marR="0" lvl="0" indent="0" defTabSz="914400" rtl="0" eaLnBrk="1" fontAlgn="auto" latinLnBrk="0" hangingPunct="1">
              <a:lnSpc>
                <a:spcPct val="100000"/>
              </a:lnSpc>
              <a:spcBef>
                <a:spcPts val="0"/>
              </a:spcBef>
              <a:spcAft>
                <a:spcPts val="0"/>
              </a:spcAft>
              <a:buClrTx/>
              <a:buSzTx/>
              <a:buFontTx/>
              <a:buNone/>
              <a:tabLst/>
              <a:defRPr/>
            </a:pPr>
            <a:r>
              <a:rPr lang="en-US" sz="1800" b="1" dirty="0">
                <a:solidFill>
                  <a:prstClr val="black"/>
                </a:solidFill>
                <a:latin typeface="Times New Roman" panose="02020603050405020304" pitchFamily="18" charset="0"/>
                <a:cs typeface="Times New Roman" panose="02020603050405020304" pitchFamily="18" charset="0"/>
              </a:rPr>
              <a:t>Jaskaran Singh </a:t>
            </a:r>
            <a:r>
              <a:rPr lang="en-US" sz="1800" b="1" dirty="0" err="1">
                <a:solidFill>
                  <a:prstClr val="black"/>
                </a:solidFill>
                <a:latin typeface="Times New Roman" panose="02020603050405020304" pitchFamily="18" charset="0"/>
                <a:cs typeface="Times New Roman" panose="02020603050405020304" pitchFamily="18" charset="0"/>
              </a:rPr>
              <a:t>Kawatra</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(G12/53/CSE1/2017)</a:t>
            </a:r>
          </a:p>
          <a:p>
            <a:pPr marL="3427413" marR="0" lvl="0" indent="0" defTabSz="914400" rtl="0" eaLnBrk="1" fontAlgn="auto" latinLnBrk="0" hangingPunct="1">
              <a:lnSpc>
                <a:spcPct val="100000"/>
              </a:lnSpc>
              <a:spcBef>
                <a:spcPts val="0"/>
              </a:spcBef>
              <a:spcAft>
                <a:spcPts val="0"/>
              </a:spcAft>
              <a:buClrTx/>
              <a:buSzTx/>
              <a:buFontTx/>
              <a:buNone/>
              <a:tabLst/>
              <a:defRPr/>
            </a:pPr>
            <a:r>
              <a:rPr lang="en-US" sz="1800" b="1" dirty="0" err="1">
                <a:solidFill>
                  <a:prstClr val="black"/>
                </a:solidFill>
                <a:latin typeface="Times New Roman" panose="02020603050405020304" pitchFamily="18" charset="0"/>
                <a:cs typeface="Times New Roman" panose="02020603050405020304" pitchFamily="18" charset="0"/>
              </a:rPr>
              <a:t>Jaskirat</a:t>
            </a:r>
            <a:r>
              <a:rPr lang="en-US" sz="1800" b="1" dirty="0">
                <a:solidFill>
                  <a:prstClr val="black"/>
                </a:solidFill>
                <a:latin typeface="Times New Roman" panose="02020603050405020304" pitchFamily="18" charset="0"/>
                <a:cs typeface="Times New Roman" panose="02020603050405020304" pitchFamily="18" charset="0"/>
              </a:rPr>
              <a:t> Singh</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(G12/54/CSE1/2017)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Under the guidance of:</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err="1">
                <a:solidFill>
                  <a:prstClr val="black"/>
                </a:solidFill>
                <a:latin typeface="Times New Roman" panose="02020603050405020304" pitchFamily="18" charset="0"/>
                <a:cs typeface="Times New Roman" panose="02020603050405020304" pitchFamily="18" charset="0"/>
              </a:rPr>
              <a:t>Ms</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Basanti</a:t>
            </a:r>
            <a:r>
              <a:rPr lang="en-US" sz="2400" b="1" dirty="0">
                <a:solidFill>
                  <a:prstClr val="black"/>
                </a:solidFill>
                <a:latin typeface="Times New Roman" panose="02020603050405020304" pitchFamily="18" charset="0"/>
                <a:cs typeface="Times New Roman" panose="02020603050405020304" pitchFamily="18" charset="0"/>
              </a:rPr>
              <a:t> Pal Nandi</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dirty="0">
              <a:solidFill>
                <a:prstClr val="black"/>
              </a:solidFill>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Department of Computer Science &amp; Engineering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Guru </a:t>
            </a:r>
            <a:r>
              <a:rPr kumimoji="0" lang="en-US" sz="18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Tegh</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Bahadur Institute of Technology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indent="0">
              <a:buNone/>
            </a:pPr>
            <a:endParaRPr lang="en-US" dirty="0"/>
          </a:p>
        </p:txBody>
      </p:sp>
      <p:pic>
        <p:nvPicPr>
          <p:cNvPr id="13" name="Picture 12">
            <a:extLst>
              <a:ext uri="{FF2B5EF4-FFF2-40B4-BE49-F238E27FC236}">
                <a16:creationId xmlns:a16="http://schemas.microsoft.com/office/drawing/2014/main" id="{AE3EAFFB-3D44-47B5-A590-49B34D0656E8}"/>
              </a:ext>
            </a:extLst>
          </p:cNvPr>
          <p:cNvPicPr>
            <a:picLocks noChangeAspect="1"/>
          </p:cNvPicPr>
          <p:nvPr/>
        </p:nvPicPr>
        <p:blipFill>
          <a:blip r:embed="rId2"/>
          <a:stretch>
            <a:fillRect/>
          </a:stretch>
        </p:blipFill>
        <p:spPr>
          <a:xfrm>
            <a:off x="5586412" y="4635839"/>
            <a:ext cx="1019175" cy="923925"/>
          </a:xfrm>
          <a:prstGeom prst="rect">
            <a:avLst/>
          </a:prstGeom>
        </p:spPr>
      </p:pic>
    </p:spTree>
    <p:extLst>
      <p:ext uri="{BB962C8B-B14F-4D97-AF65-F5344CB8AC3E}">
        <p14:creationId xmlns:p14="http://schemas.microsoft.com/office/powerpoint/2010/main" val="230343639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F785992-AC36-4E2E-AA35-70BDAFE39ACE}"/>
              </a:ext>
            </a:extLst>
          </p:cNvPr>
          <p:cNvSpPr>
            <a:spLocks noGrp="1"/>
          </p:cNvSpPr>
          <p:nvPr>
            <p:ph type="title"/>
          </p:nvPr>
        </p:nvSpPr>
        <p:spPr>
          <a:xfrm>
            <a:off x="838200" y="0"/>
            <a:ext cx="10515600" cy="1325563"/>
          </a:xfrm>
        </p:spPr>
        <p:txBody>
          <a:bodyPr>
            <a:normAutofit/>
          </a:bodyPr>
          <a:lstStyle/>
          <a:p>
            <a:r>
              <a:rPr lang="en-IN" sz="3600" b="1" dirty="0">
                <a:latin typeface="Times New Roman" panose="02020603050405020304" pitchFamily="18" charset="0"/>
                <a:cs typeface="Times New Roman" panose="02020603050405020304" pitchFamily="18" charset="0"/>
              </a:rPr>
              <a:t>Procedure for Flutter Application</a:t>
            </a:r>
          </a:p>
        </p:txBody>
      </p:sp>
      <p:sp>
        <p:nvSpPr>
          <p:cNvPr id="7" name="Content Placeholder 2">
            <a:extLst>
              <a:ext uri="{FF2B5EF4-FFF2-40B4-BE49-F238E27FC236}">
                <a16:creationId xmlns:a16="http://schemas.microsoft.com/office/drawing/2014/main" id="{16FB3125-6F6D-458D-A367-B5F9F35746C3}"/>
              </a:ext>
            </a:extLst>
          </p:cNvPr>
          <p:cNvSpPr>
            <a:spLocks noGrp="1"/>
          </p:cNvSpPr>
          <p:nvPr>
            <p:ph idx="1"/>
          </p:nvPr>
        </p:nvSpPr>
        <p:spPr>
          <a:xfrm>
            <a:off x="838200" y="1455420"/>
            <a:ext cx="10515600" cy="4854575"/>
          </a:xfrm>
        </p:spPr>
        <p:txBody>
          <a:bodyPr>
            <a:normAutofit/>
          </a:bodyPr>
          <a:lstStyle/>
          <a:p>
            <a:pPr marL="514350" indent="-514350">
              <a:buFont typeface="Arial" panose="020B0604020202020204" pitchFamily="34" charset="0"/>
              <a:buAutoNum type="arabicPeriod"/>
            </a:pPr>
            <a:r>
              <a:rPr lang="en-US" sz="2000" dirty="0">
                <a:latin typeface="Times New Roman" panose="02020603050405020304" pitchFamily="18" charset="0"/>
                <a:cs typeface="Times New Roman" panose="02020603050405020304" pitchFamily="18" charset="0"/>
              </a:rPr>
              <a:t>Get the Flutter SDK: Download the installation bundle to get the latest stable release of Flutter.</a:t>
            </a:r>
          </a:p>
          <a:p>
            <a:pPr marL="514350" indent="-514350">
              <a:buAutoNum type="arabicPeriod"/>
            </a:pPr>
            <a:r>
              <a:rPr lang="en-IN" sz="2000" dirty="0">
                <a:latin typeface="Times New Roman" panose="02020603050405020304" pitchFamily="18" charset="0"/>
                <a:cs typeface="Times New Roman" panose="02020603050405020304" pitchFamily="18" charset="0"/>
              </a:rPr>
              <a:t>Setup Android Studio for flutter.</a:t>
            </a:r>
          </a:p>
          <a:p>
            <a:pPr marL="514350" indent="-514350">
              <a:buAutoNum type="arabicPeriod"/>
            </a:pPr>
            <a:r>
              <a:rPr lang="en-IN" sz="2000" dirty="0">
                <a:latin typeface="Times New Roman" panose="02020603050405020304" pitchFamily="18" charset="0"/>
                <a:cs typeface="Times New Roman" panose="02020603050405020304" pitchFamily="18" charset="0"/>
              </a:rPr>
              <a:t>Connect application with Firebase Backend.</a:t>
            </a:r>
          </a:p>
          <a:p>
            <a:pPr marL="457200" indent="-457200">
              <a:buFont typeface="Arial" panose="020B0604020202020204" pitchFamily="34" charset="0"/>
              <a:buAutoNum type="arabicPeriod" startAt="4"/>
            </a:pPr>
            <a:r>
              <a:rPr lang="en-IN" sz="2000" dirty="0">
                <a:latin typeface="Times New Roman" panose="02020603050405020304" pitchFamily="18" charset="0"/>
                <a:cs typeface="Times New Roman" panose="02020603050405020304" pitchFamily="18" charset="0"/>
              </a:rPr>
              <a:t>Code the Sign-In module with support for Google sign-in from Firebase.</a:t>
            </a:r>
          </a:p>
          <a:p>
            <a:pPr marL="457200" indent="-457200">
              <a:buAutoNum type="arabicPeriod" startAt="4"/>
            </a:pPr>
            <a:r>
              <a:rPr lang="en-IN" sz="2000" dirty="0">
                <a:latin typeface="Times New Roman" panose="02020603050405020304" pitchFamily="18" charset="0"/>
                <a:cs typeface="Times New Roman" panose="02020603050405020304" pitchFamily="18" charset="0"/>
              </a:rPr>
              <a:t>Create Parking, Logs and MyAccount screens and build the flow.</a:t>
            </a:r>
          </a:p>
          <a:p>
            <a:pPr marL="457200" indent="-457200">
              <a:buAutoNum type="arabicPeriod" startAt="4"/>
            </a:pPr>
            <a:r>
              <a:rPr lang="en-IN" sz="2000" dirty="0">
                <a:latin typeface="Times New Roman" panose="02020603050405020304" pitchFamily="18" charset="0"/>
                <a:cs typeface="Times New Roman" panose="02020603050405020304" pitchFamily="18" charset="0"/>
              </a:rPr>
              <a:t>Code the Add Vehicle screen and integrate </a:t>
            </a:r>
            <a:r>
              <a:rPr lang="en-IN" sz="2000" dirty="0" err="1">
                <a:latin typeface="Times New Roman" panose="02020603050405020304" pitchFamily="18" charset="0"/>
                <a:cs typeface="Times New Roman" panose="02020603050405020304" pitchFamily="18" charset="0"/>
              </a:rPr>
              <a:t>VehicleInfo-RestfulAPI</a:t>
            </a:r>
            <a:r>
              <a:rPr lang="en-IN" sz="2000" dirty="0">
                <a:latin typeface="Times New Roman" panose="02020603050405020304" pitchFamily="18" charset="0"/>
                <a:cs typeface="Times New Roman" panose="02020603050405020304" pitchFamily="18" charset="0"/>
              </a:rPr>
              <a:t> to obtain Car details from number plate.</a:t>
            </a:r>
          </a:p>
          <a:p>
            <a:pPr marL="457200" indent="-457200">
              <a:buAutoNum type="arabicPeriod" startAt="4"/>
            </a:pPr>
            <a:r>
              <a:rPr lang="en-IN" sz="2000" dirty="0">
                <a:latin typeface="Times New Roman" panose="02020603050405020304" pitchFamily="18" charset="0"/>
                <a:cs typeface="Times New Roman" panose="02020603050405020304" pitchFamily="18" charset="0"/>
              </a:rPr>
              <a:t>Add vehicle details in Cloud-</a:t>
            </a:r>
            <a:r>
              <a:rPr lang="en-IN" sz="2000" dirty="0" err="1">
                <a:latin typeface="Times New Roman" panose="02020603050405020304" pitchFamily="18" charset="0"/>
                <a:cs typeface="Times New Roman" panose="02020603050405020304" pitchFamily="18" charset="0"/>
              </a:rPr>
              <a:t>Firestore</a:t>
            </a:r>
            <a:r>
              <a:rPr lang="en-IN" sz="2000" dirty="0">
                <a:latin typeface="Times New Roman" panose="02020603050405020304" pitchFamily="18" charset="0"/>
                <a:cs typeface="Times New Roman" panose="02020603050405020304" pitchFamily="18" charset="0"/>
              </a:rPr>
              <a:t>.</a:t>
            </a:r>
          </a:p>
          <a:p>
            <a:pPr marL="457200" indent="-457200">
              <a:buAutoNum type="arabicPeriod" startAt="4"/>
            </a:pPr>
            <a:r>
              <a:rPr lang="en-IN" sz="2000" dirty="0">
                <a:latin typeface="Times New Roman" panose="02020603050405020304" pitchFamily="18" charset="0"/>
                <a:cs typeface="Times New Roman" panose="02020603050405020304" pitchFamily="18" charset="0"/>
              </a:rPr>
              <a:t>Fetch vehicle number from AI-Model-</a:t>
            </a:r>
            <a:r>
              <a:rPr lang="en-IN" sz="2000" dirty="0" err="1">
                <a:latin typeface="Times New Roman" panose="02020603050405020304" pitchFamily="18" charset="0"/>
                <a:cs typeface="Times New Roman" panose="02020603050405020304" pitchFamily="18" charset="0"/>
              </a:rPr>
              <a:t>PyTesseract</a:t>
            </a:r>
            <a:r>
              <a:rPr lang="en-IN" sz="2000" dirty="0">
                <a:latin typeface="Times New Roman" panose="02020603050405020304" pitchFamily="18" charset="0"/>
                <a:cs typeface="Times New Roman" panose="02020603050405020304" pitchFamily="18" charset="0"/>
              </a:rPr>
              <a:t> output and generate parking log in Firebase.</a:t>
            </a:r>
          </a:p>
          <a:p>
            <a:pPr marL="457200" indent="-457200">
              <a:buAutoNum type="arabicPeriod" startAt="4"/>
            </a:pPr>
            <a:r>
              <a:rPr lang="en-IN" sz="2000" dirty="0">
                <a:latin typeface="Times New Roman" panose="02020603050405020304" pitchFamily="18" charset="0"/>
                <a:cs typeface="Times New Roman" panose="02020603050405020304" pitchFamily="18" charset="0"/>
              </a:rPr>
              <a:t>Respond to ping when same number plate is detected at exit. Calculate fare using timestamp and debit amount from payment gateway.</a:t>
            </a:r>
          </a:p>
        </p:txBody>
      </p:sp>
    </p:spTree>
    <p:extLst>
      <p:ext uri="{BB962C8B-B14F-4D97-AF65-F5344CB8AC3E}">
        <p14:creationId xmlns:p14="http://schemas.microsoft.com/office/powerpoint/2010/main" val="242909477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31172-02C6-47F6-930C-B265A92A3162}"/>
              </a:ext>
            </a:extLst>
          </p:cNvPr>
          <p:cNvSpPr>
            <a:spLocks noGrp="1"/>
          </p:cNvSpPr>
          <p:nvPr>
            <p:ph type="title"/>
          </p:nvPr>
        </p:nvSpPr>
        <p:spPr>
          <a:xfrm>
            <a:off x="838200" y="2766218"/>
            <a:ext cx="10515600" cy="1325563"/>
          </a:xfrm>
        </p:spPr>
        <p:txBody>
          <a:bodyPr>
            <a:normAutofit/>
          </a:bodyPr>
          <a:lstStyle/>
          <a:p>
            <a:pPr algn="ctr"/>
            <a:r>
              <a:rPr lang="en-IN" sz="3600" b="1" dirty="0">
                <a:latin typeface="Times New Roman" panose="02020603050405020304" pitchFamily="18" charset="0"/>
                <a:cs typeface="Times New Roman" panose="02020603050405020304" pitchFamily="18" charset="0"/>
              </a:rPr>
              <a:t>Flow Diagrams</a:t>
            </a:r>
          </a:p>
        </p:txBody>
      </p:sp>
    </p:spTree>
    <p:extLst>
      <p:ext uri="{BB962C8B-B14F-4D97-AF65-F5344CB8AC3E}">
        <p14:creationId xmlns:p14="http://schemas.microsoft.com/office/powerpoint/2010/main" val="237638696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12">
            <a:extLst>
              <a:ext uri="{FF2B5EF4-FFF2-40B4-BE49-F238E27FC236}">
                <a16:creationId xmlns:a16="http://schemas.microsoft.com/office/drawing/2014/main" id="{70624D60-AA27-4CE5-83F4-6B0FA9BADE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3793" y="0"/>
            <a:ext cx="349494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9">
            <a:extLst>
              <a:ext uri="{FF2B5EF4-FFF2-40B4-BE49-F238E27FC236}">
                <a16:creationId xmlns:a16="http://schemas.microsoft.com/office/drawing/2014/main" id="{B6F22390-AE21-45D2-A00A-D0781BC17B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71938"/>
            <a:ext cx="2530475" cy="80232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
            <a:extLst>
              <a:ext uri="{FF2B5EF4-FFF2-40B4-BE49-F238E27FC236}">
                <a16:creationId xmlns:a16="http://schemas.microsoft.com/office/drawing/2014/main" id="{6843F04C-FA92-44DE-BA6C-E3AE261B14ED}"/>
              </a:ext>
            </a:extLst>
          </p:cNvPr>
          <p:cNvSpPr>
            <a:spLocks noChangeArrowheads="1"/>
          </p:cNvSpPr>
          <p:nvPr/>
        </p:nvSpPr>
        <p:spPr bwMode="auto">
          <a:xfrm>
            <a:off x="4694815" y="3105834"/>
            <a:ext cx="475014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GB"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Fig – Application Flow Automated Parking (1)</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1" i="0" u="none" strike="noStrike" cap="none" normalizeH="0" baseline="0" dirty="0">
              <a:ln>
                <a:noFill/>
              </a:ln>
              <a:solidFill>
                <a:schemeClr val="tx1"/>
              </a:solidFill>
              <a:effectLst/>
              <a:latin typeface="Arial" panose="020B0604020202020204" pitchFamily="34" charset="0"/>
            </a:endParaRPr>
          </a:p>
        </p:txBody>
      </p:sp>
      <p:sp>
        <p:nvSpPr>
          <p:cNvPr id="6" name="Rectangle 6">
            <a:extLst>
              <a:ext uri="{FF2B5EF4-FFF2-40B4-BE49-F238E27FC236}">
                <a16:creationId xmlns:a16="http://schemas.microsoft.com/office/drawing/2014/main" id="{CCE4E2E5-4952-494D-9DE5-2269228D0914}"/>
              </a:ext>
            </a:extLst>
          </p:cNvPr>
          <p:cNvSpPr>
            <a:spLocks noChangeArrowheads="1"/>
          </p:cNvSpPr>
          <p:nvPr/>
        </p:nvSpPr>
        <p:spPr bwMode="auto">
          <a:xfrm>
            <a:off x="0" y="16502634"/>
            <a:ext cx="2802370"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1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Fig </a:t>
            </a:r>
            <a:r>
              <a:rPr kumimoji="0" lang="en-GB" altLang="en-US"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r>
              <a:rPr kumimoji="0" lang="en-GB" altLang="en-US" sz="11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Application flow Automated Parking (2)</a:t>
            </a:r>
            <a:endParaRPr kumimoji="0" lang="en-GB"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7">
            <a:extLst>
              <a:ext uri="{FF2B5EF4-FFF2-40B4-BE49-F238E27FC236}">
                <a16:creationId xmlns:a16="http://schemas.microsoft.com/office/drawing/2014/main" id="{575855C2-DF70-4632-80A0-3F5926FA8A48}"/>
              </a:ext>
            </a:extLst>
          </p:cNvPr>
          <p:cNvSpPr>
            <a:spLocks noChangeArrowheads="1"/>
          </p:cNvSpPr>
          <p:nvPr/>
        </p:nvSpPr>
        <p:spPr bwMode="auto">
          <a:xfrm>
            <a:off x="4694815" y="24664358"/>
            <a:ext cx="280236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11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Fig </a:t>
            </a:r>
            <a:r>
              <a:rPr kumimoji="0" lang="en-GB" altLang="en-US"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r>
              <a:rPr kumimoji="0" lang="en-GB" altLang="en-US" sz="11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Application flow Automated Parking (3)</a:t>
            </a: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6881918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7">
            <a:extLst>
              <a:ext uri="{FF2B5EF4-FFF2-40B4-BE49-F238E27FC236}">
                <a16:creationId xmlns:a16="http://schemas.microsoft.com/office/drawing/2014/main" id="{971DB9AE-E18B-4CA3-B64D-116FF7E716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8789" y="0"/>
            <a:ext cx="2920754" cy="685070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A9FF775-69FB-484F-8D65-6BDD3928E040}"/>
              </a:ext>
            </a:extLst>
          </p:cNvPr>
          <p:cNvSpPr txBox="1"/>
          <p:nvPr/>
        </p:nvSpPr>
        <p:spPr>
          <a:xfrm>
            <a:off x="3290269" y="2961957"/>
            <a:ext cx="6003348" cy="463397"/>
          </a:xfrm>
          <a:prstGeom prst="rect">
            <a:avLst/>
          </a:prstGeom>
          <a:noFill/>
        </p:spPr>
        <p:txBody>
          <a:bodyPr wrap="square">
            <a:spAutoFit/>
          </a:bodyPr>
          <a:lstStyle/>
          <a:p>
            <a:pPr algn="ctr">
              <a:lnSpc>
                <a:spcPct val="150000"/>
              </a:lnSpc>
              <a:spcAft>
                <a:spcPts val="560"/>
              </a:spcAft>
            </a:pPr>
            <a:r>
              <a:rPr lang="en-GB"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Fig – Application Flow Automated Parking (2)</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9936650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92AAB8-C3BE-4915-B52F-4B8E0B1E3CB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41032" y="0"/>
            <a:ext cx="2938509" cy="6858000"/>
          </a:xfrm>
          <a:prstGeom prst="rect">
            <a:avLst/>
          </a:prstGeom>
          <a:noFill/>
          <a:ln>
            <a:noFill/>
          </a:ln>
        </p:spPr>
      </p:pic>
      <p:sp>
        <p:nvSpPr>
          <p:cNvPr id="6" name="TextBox 5">
            <a:extLst>
              <a:ext uri="{FF2B5EF4-FFF2-40B4-BE49-F238E27FC236}">
                <a16:creationId xmlns:a16="http://schemas.microsoft.com/office/drawing/2014/main" id="{7B6D7C8D-F10B-42E1-93CC-98856A9C2F81}"/>
              </a:ext>
            </a:extLst>
          </p:cNvPr>
          <p:cNvSpPr txBox="1"/>
          <p:nvPr/>
        </p:nvSpPr>
        <p:spPr>
          <a:xfrm>
            <a:off x="3291461" y="3030917"/>
            <a:ext cx="6094268" cy="463397"/>
          </a:xfrm>
          <a:prstGeom prst="rect">
            <a:avLst/>
          </a:prstGeom>
          <a:noFill/>
        </p:spPr>
        <p:txBody>
          <a:bodyPr wrap="square">
            <a:spAutoFit/>
          </a:bodyPr>
          <a:lstStyle/>
          <a:p>
            <a:pPr algn="ctr">
              <a:lnSpc>
                <a:spcPct val="150000"/>
              </a:lnSpc>
              <a:spcAft>
                <a:spcPts val="560"/>
              </a:spcAft>
            </a:pPr>
            <a:r>
              <a:rPr lang="en-GB"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Fig – Application Flow Automated Parking (3)</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634188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6A705-3B04-420B-8522-BF31015DCD8E}"/>
              </a:ext>
            </a:extLst>
          </p:cNvPr>
          <p:cNvSpPr>
            <a:spLocks noGrp="1"/>
          </p:cNvSpPr>
          <p:nvPr>
            <p:ph type="title"/>
          </p:nvPr>
        </p:nvSpPr>
        <p:spPr>
          <a:xfrm>
            <a:off x="4858915" y="6075420"/>
            <a:ext cx="2960137" cy="689274"/>
          </a:xfrm>
        </p:spPr>
        <p:txBody>
          <a:bodyPr>
            <a:normAutofit/>
          </a:bodyPr>
          <a:lstStyle/>
          <a:p>
            <a:r>
              <a:rPr lang="en-IN" sz="1800" b="1" dirty="0">
                <a:latin typeface="Times New Roman" panose="02020603050405020304" pitchFamily="18" charset="0"/>
                <a:cs typeface="Times New Roman" panose="02020603050405020304" pitchFamily="18" charset="0"/>
              </a:rPr>
              <a:t>Fig. Admin Console Flow</a:t>
            </a:r>
          </a:p>
        </p:txBody>
      </p:sp>
      <p:pic>
        <p:nvPicPr>
          <p:cNvPr id="4" name="Picture 3">
            <a:extLst>
              <a:ext uri="{FF2B5EF4-FFF2-40B4-BE49-F238E27FC236}">
                <a16:creationId xmlns:a16="http://schemas.microsoft.com/office/drawing/2014/main" id="{5CA43645-E650-4BE4-AB3C-E0F26EE3DE4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75517" y="0"/>
            <a:ext cx="5840965" cy="6264093"/>
          </a:xfrm>
          <a:prstGeom prst="rect">
            <a:avLst/>
          </a:prstGeom>
          <a:noFill/>
          <a:ln>
            <a:noFill/>
          </a:ln>
        </p:spPr>
      </p:pic>
    </p:spTree>
    <p:extLst>
      <p:ext uri="{BB962C8B-B14F-4D97-AF65-F5344CB8AC3E}">
        <p14:creationId xmlns:p14="http://schemas.microsoft.com/office/powerpoint/2010/main" val="125831291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E9E182D-8943-4697-BFFD-7EEC8EEC5DF8}"/>
              </a:ext>
            </a:extLst>
          </p:cNvPr>
          <p:cNvSpPr>
            <a:spLocks noGrp="1"/>
          </p:cNvSpPr>
          <p:nvPr>
            <p:ph idx="1"/>
          </p:nvPr>
        </p:nvSpPr>
        <p:spPr>
          <a:xfrm>
            <a:off x="5209591" y="6004615"/>
            <a:ext cx="1772816" cy="487570"/>
          </a:xfrm>
        </p:spPr>
        <p:txBody>
          <a:bodyPr>
            <a:normAutofit fontScale="92500"/>
          </a:bodyPr>
          <a:lstStyle/>
          <a:p>
            <a:pPr marL="0" indent="0">
              <a:buNone/>
            </a:pPr>
            <a:r>
              <a:rPr lang="en-IN" sz="1800" b="1" dirty="0">
                <a:latin typeface="Times New Roman" panose="02020603050405020304" pitchFamily="18" charset="0"/>
                <a:cs typeface="Times New Roman" panose="02020603050405020304" pitchFamily="18" charset="0"/>
              </a:rPr>
              <a:t>Fig. ER Diagram</a:t>
            </a:r>
          </a:p>
        </p:txBody>
      </p:sp>
      <p:pic>
        <p:nvPicPr>
          <p:cNvPr id="3" name="Picture 2">
            <a:extLst>
              <a:ext uri="{FF2B5EF4-FFF2-40B4-BE49-F238E27FC236}">
                <a16:creationId xmlns:a16="http://schemas.microsoft.com/office/drawing/2014/main" id="{E4A06FDA-4F9F-47A4-97EA-8540D434F5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45" y="233265"/>
            <a:ext cx="12203346" cy="5843296"/>
          </a:xfrm>
          <a:prstGeom prst="rect">
            <a:avLst/>
          </a:prstGeom>
        </p:spPr>
      </p:pic>
    </p:spTree>
    <p:extLst>
      <p:ext uri="{BB962C8B-B14F-4D97-AF65-F5344CB8AC3E}">
        <p14:creationId xmlns:p14="http://schemas.microsoft.com/office/powerpoint/2010/main" val="2728158839"/>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1D151-0BD4-48D4-BF57-1FC175431BD2}"/>
              </a:ext>
            </a:extLst>
          </p:cNvPr>
          <p:cNvSpPr>
            <a:spLocks noGrp="1"/>
          </p:cNvSpPr>
          <p:nvPr>
            <p:ph type="title"/>
          </p:nvPr>
        </p:nvSpPr>
        <p:spPr>
          <a:xfrm>
            <a:off x="3181905" y="2766218"/>
            <a:ext cx="6483303" cy="1325563"/>
          </a:xfrm>
        </p:spPr>
        <p:txBody>
          <a:bodyPr/>
          <a:lstStyle/>
          <a:p>
            <a:r>
              <a:rPr lang="en-IN" b="1" dirty="0">
                <a:latin typeface="Times New Roman" panose="02020603050405020304" pitchFamily="18" charset="0"/>
                <a:cs typeface="Times New Roman" panose="02020603050405020304" pitchFamily="18" charset="0"/>
              </a:rPr>
              <a:t>Project Demonstration</a:t>
            </a:r>
          </a:p>
        </p:txBody>
      </p:sp>
    </p:spTree>
    <p:extLst>
      <p:ext uri="{BB962C8B-B14F-4D97-AF65-F5344CB8AC3E}">
        <p14:creationId xmlns:p14="http://schemas.microsoft.com/office/powerpoint/2010/main" val="1511582372"/>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EB8A60-C4DF-4422-BDAA-E0A46F5651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736" y="2500181"/>
            <a:ext cx="3102923" cy="3258837"/>
          </a:xfrm>
          <a:prstGeom prst="rect">
            <a:avLst/>
          </a:prstGeom>
        </p:spPr>
      </p:pic>
      <p:pic>
        <p:nvPicPr>
          <p:cNvPr id="7" name="Picture 6">
            <a:extLst>
              <a:ext uri="{FF2B5EF4-FFF2-40B4-BE49-F238E27FC236}">
                <a16:creationId xmlns:a16="http://schemas.microsoft.com/office/drawing/2014/main" id="{C848D2A9-830A-4B1E-80DC-0A32F33564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3304" y="2261833"/>
            <a:ext cx="3809646" cy="3735529"/>
          </a:xfrm>
          <a:prstGeom prst="rect">
            <a:avLst/>
          </a:prstGeom>
        </p:spPr>
      </p:pic>
      <p:pic>
        <p:nvPicPr>
          <p:cNvPr id="10" name="Picture 9">
            <a:extLst>
              <a:ext uri="{FF2B5EF4-FFF2-40B4-BE49-F238E27FC236}">
                <a16:creationId xmlns:a16="http://schemas.microsoft.com/office/drawing/2014/main" id="{965F4E0A-E682-4013-928A-80891C3E28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8915" y="3870897"/>
            <a:ext cx="2623967" cy="517402"/>
          </a:xfrm>
          <a:prstGeom prst="rect">
            <a:avLst/>
          </a:prstGeom>
        </p:spPr>
      </p:pic>
      <p:sp>
        <p:nvSpPr>
          <p:cNvPr id="9" name="Content Placeholder 2">
            <a:extLst>
              <a:ext uri="{FF2B5EF4-FFF2-40B4-BE49-F238E27FC236}">
                <a16:creationId xmlns:a16="http://schemas.microsoft.com/office/drawing/2014/main" id="{2D3A6F50-B05B-4D80-B890-EF27821CA7E3}"/>
              </a:ext>
            </a:extLst>
          </p:cNvPr>
          <p:cNvSpPr txBox="1">
            <a:spLocks/>
          </p:cNvSpPr>
          <p:nvPr/>
        </p:nvSpPr>
        <p:spPr>
          <a:xfrm>
            <a:off x="838199" y="263154"/>
            <a:ext cx="10515600" cy="17603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dirty="0">
                <a:latin typeface="Times New Roman" panose="02020603050405020304" pitchFamily="18" charset="0"/>
                <a:ea typeface="Calibri" panose="020F0502020204030204" pitchFamily="34" charset="0"/>
                <a:cs typeface="Times New Roman" panose="02020603050405020304" pitchFamily="18" charset="0"/>
              </a:rPr>
              <a:t>The system has been tested on a series of different test cases based on various types of number plates in India and also abroad.</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endParaRPr lang="en-IN" sz="1600" dirty="0"/>
          </a:p>
          <a:p>
            <a:endParaRPr lang="en-IN" sz="1600" dirty="0"/>
          </a:p>
          <a:p>
            <a:pPr marL="0" indent="0">
              <a:buNone/>
            </a:pPr>
            <a:endParaRPr lang="en-IN" sz="1600" dirty="0"/>
          </a:p>
        </p:txBody>
      </p:sp>
      <p:sp>
        <p:nvSpPr>
          <p:cNvPr id="11" name="Content Placeholder 2">
            <a:extLst>
              <a:ext uri="{FF2B5EF4-FFF2-40B4-BE49-F238E27FC236}">
                <a16:creationId xmlns:a16="http://schemas.microsoft.com/office/drawing/2014/main" id="{BEB2FBE5-2E5E-4527-8B4A-24359FD9C26C}"/>
              </a:ext>
            </a:extLst>
          </p:cNvPr>
          <p:cNvSpPr txBox="1">
            <a:spLocks/>
          </p:cNvSpPr>
          <p:nvPr/>
        </p:nvSpPr>
        <p:spPr>
          <a:xfrm>
            <a:off x="4211122" y="6084435"/>
            <a:ext cx="10515600" cy="17603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Expected Output Sample (For Reference)</a:t>
            </a:r>
          </a:p>
          <a:p>
            <a:endParaRPr lang="en-IN" sz="1600" dirty="0"/>
          </a:p>
          <a:p>
            <a:endParaRPr lang="en-IN" sz="1600" dirty="0"/>
          </a:p>
        </p:txBody>
      </p:sp>
      <p:sp>
        <p:nvSpPr>
          <p:cNvPr id="8" name="TextBox 7">
            <a:extLst>
              <a:ext uri="{FF2B5EF4-FFF2-40B4-BE49-F238E27FC236}">
                <a16:creationId xmlns:a16="http://schemas.microsoft.com/office/drawing/2014/main" id="{CAE477C0-F695-4479-BCB1-66D42A5BBFCC}"/>
              </a:ext>
            </a:extLst>
          </p:cNvPr>
          <p:cNvSpPr txBox="1"/>
          <p:nvPr/>
        </p:nvSpPr>
        <p:spPr>
          <a:xfrm>
            <a:off x="4830042" y="1710452"/>
            <a:ext cx="7361958" cy="400110"/>
          </a:xfrm>
          <a:prstGeom prst="rect">
            <a:avLst/>
          </a:prstGeom>
          <a:noFill/>
        </p:spPr>
        <p:txBody>
          <a:bodyPr wrap="square">
            <a:spAutoFit/>
          </a:bodyPr>
          <a:lstStyle/>
          <a:p>
            <a:pPr marL="0" indent="0">
              <a:buNone/>
            </a:pPr>
            <a:r>
              <a:rPr lang="en-IN" sz="2000" b="1" dirty="0">
                <a:latin typeface="Times New Roman" panose="02020603050405020304" pitchFamily="18" charset="0"/>
                <a:cs typeface="Times New Roman" panose="02020603050405020304" pitchFamily="18" charset="0"/>
              </a:rPr>
              <a:t>Expected Output</a:t>
            </a:r>
          </a:p>
        </p:txBody>
      </p:sp>
    </p:spTree>
    <p:extLst>
      <p:ext uri="{BB962C8B-B14F-4D97-AF65-F5344CB8AC3E}">
        <p14:creationId xmlns:p14="http://schemas.microsoft.com/office/powerpoint/2010/main" val="1372931828"/>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8DC024CE-976F-4CF6-9486-7F682F1C9476}"/>
              </a:ext>
            </a:extLst>
          </p:cNvPr>
          <p:cNvSpPr txBox="1">
            <a:spLocks/>
          </p:cNvSpPr>
          <p:nvPr/>
        </p:nvSpPr>
        <p:spPr>
          <a:xfrm>
            <a:off x="838200" y="553267"/>
            <a:ext cx="10515600" cy="9530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N" sz="2000" dirty="0"/>
          </a:p>
        </p:txBody>
      </p:sp>
      <p:sp>
        <p:nvSpPr>
          <p:cNvPr id="11" name="Content Placeholder 2">
            <a:extLst>
              <a:ext uri="{FF2B5EF4-FFF2-40B4-BE49-F238E27FC236}">
                <a16:creationId xmlns:a16="http://schemas.microsoft.com/office/drawing/2014/main" id="{24AAFD41-A59A-45F8-B860-A4B94C0E3AAC}"/>
              </a:ext>
            </a:extLst>
          </p:cNvPr>
          <p:cNvSpPr txBox="1">
            <a:spLocks/>
          </p:cNvSpPr>
          <p:nvPr/>
        </p:nvSpPr>
        <p:spPr>
          <a:xfrm>
            <a:off x="838200" y="896521"/>
            <a:ext cx="10515600" cy="6334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N" sz="2000" dirty="0"/>
          </a:p>
        </p:txBody>
      </p:sp>
      <p:pic>
        <p:nvPicPr>
          <p:cNvPr id="2050" name="Picture 14">
            <a:extLst>
              <a:ext uri="{FF2B5EF4-FFF2-40B4-BE49-F238E27FC236}">
                <a16:creationId xmlns:a16="http://schemas.microsoft.com/office/drawing/2014/main" id="{028D4BD7-F0E0-498E-AA18-3360C71FD2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2343" y="274421"/>
            <a:ext cx="2431290" cy="2780507"/>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15">
            <a:extLst>
              <a:ext uri="{FF2B5EF4-FFF2-40B4-BE49-F238E27FC236}">
                <a16:creationId xmlns:a16="http://schemas.microsoft.com/office/drawing/2014/main" id="{C016AA73-E27A-4B1D-B955-0B8FC01F0D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6058" t="42168" r="15912" b="14664"/>
          <a:stretch>
            <a:fillRect/>
          </a:stretch>
        </p:blipFill>
        <p:spPr bwMode="auto">
          <a:xfrm>
            <a:off x="4720431" y="769882"/>
            <a:ext cx="2751138" cy="178276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615D2C3-9536-47FA-A212-84462423F004}"/>
              </a:ext>
            </a:extLst>
          </p:cNvPr>
          <p:cNvSpPr>
            <a:spLocks noChangeArrowheads="1"/>
          </p:cNvSpPr>
          <p:nvPr/>
        </p:nvSpPr>
        <p:spPr bwMode="auto">
          <a:xfrm>
            <a:off x="838200" y="162659"/>
            <a:ext cx="3957638" cy="1046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2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Test Case(1) – Plate Detection</a:t>
            </a:r>
            <a:endParaRPr kumimoji="0" lang="en-GB"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2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Status - </a:t>
            </a:r>
            <a:r>
              <a:rPr kumimoji="0" lang="en-GB" altLang="en-US" sz="2200" b="1" i="0" u="none" strike="noStrike" cap="none" normalizeH="0" baseline="0" dirty="0">
                <a:ln>
                  <a:noFill/>
                </a:ln>
                <a:solidFill>
                  <a:srgbClr val="00B050"/>
                </a:solidFill>
                <a:effectLst/>
                <a:latin typeface="Times New Roman" panose="02020603050405020304" pitchFamily="18" charset="0"/>
                <a:ea typeface="Times New Roman" panose="02020603050405020304" pitchFamily="18" charset="0"/>
                <a:cs typeface="Times New Roman" panose="02020603050405020304" pitchFamily="18" charset="0"/>
              </a:rPr>
              <a:t>Success</a:t>
            </a:r>
            <a:endParaRPr kumimoji="0" lang="en-GB"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D8953EF9-E3C2-40D4-B5F9-3CBE9DEE98BC}"/>
              </a:ext>
            </a:extLst>
          </p:cNvPr>
          <p:cNvSpPr>
            <a:spLocks noChangeArrowheads="1"/>
          </p:cNvSpPr>
          <p:nvPr/>
        </p:nvSpPr>
        <p:spPr bwMode="auto">
          <a:xfrm>
            <a:off x="1192213" y="185975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8" name="Rectangle 5">
            <a:extLst>
              <a:ext uri="{FF2B5EF4-FFF2-40B4-BE49-F238E27FC236}">
                <a16:creationId xmlns:a16="http://schemas.microsoft.com/office/drawing/2014/main" id="{A915C767-0EFE-4390-A84B-95A8D4CBE3A0}"/>
              </a:ext>
            </a:extLst>
          </p:cNvPr>
          <p:cNvSpPr>
            <a:spLocks noChangeArrowheads="1"/>
          </p:cNvSpPr>
          <p:nvPr/>
        </p:nvSpPr>
        <p:spPr bwMode="auto">
          <a:xfrm>
            <a:off x="5053157" y="2552644"/>
            <a:ext cx="18660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4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Input Camera Feed</a:t>
            </a:r>
            <a:endParaRPr kumimoji="0" lang="en-GB"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sp>
        <p:nvSpPr>
          <p:cNvPr id="16" name="TextBox 15">
            <a:extLst>
              <a:ext uri="{FF2B5EF4-FFF2-40B4-BE49-F238E27FC236}">
                <a16:creationId xmlns:a16="http://schemas.microsoft.com/office/drawing/2014/main" id="{1A544241-08AD-4848-A53B-0BAEF1B38FE0}"/>
              </a:ext>
            </a:extLst>
          </p:cNvPr>
          <p:cNvSpPr txBox="1"/>
          <p:nvPr/>
        </p:nvSpPr>
        <p:spPr>
          <a:xfrm>
            <a:off x="6837761" y="2738342"/>
            <a:ext cx="6691744" cy="64633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Detected Plate and Mask</a:t>
            </a:r>
            <a:endParaRPr kumimoji="0" lang="en-GB" altLang="en-US" sz="1000" b="0" i="0" u="none" strike="noStrike" cap="none" normalizeH="0" baseline="0" dirty="0">
              <a:ln>
                <a:noFill/>
              </a:ln>
              <a:solidFill>
                <a:schemeClr val="tx1"/>
              </a:solidFill>
              <a:effectLst/>
            </a:endParaRPr>
          </a:p>
        </p:txBody>
      </p:sp>
      <p:sp>
        <p:nvSpPr>
          <p:cNvPr id="12" name="TextBox 11">
            <a:extLst>
              <a:ext uri="{FF2B5EF4-FFF2-40B4-BE49-F238E27FC236}">
                <a16:creationId xmlns:a16="http://schemas.microsoft.com/office/drawing/2014/main" id="{F96F0BA5-7EC2-42BE-8032-79C97195DB0A}"/>
              </a:ext>
            </a:extLst>
          </p:cNvPr>
          <p:cNvSpPr txBox="1"/>
          <p:nvPr/>
        </p:nvSpPr>
        <p:spPr>
          <a:xfrm>
            <a:off x="838200" y="3659026"/>
            <a:ext cx="6764482" cy="76944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2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Test Case(2) – Plate Detection</a:t>
            </a:r>
            <a:endParaRPr kumimoji="0" lang="en-GB"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2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Status - </a:t>
            </a:r>
            <a:r>
              <a:rPr kumimoji="0" lang="en-GB" altLang="en-US" sz="2200" b="1" i="0" u="none" strike="noStrike" cap="none" normalizeH="0" baseline="0" dirty="0">
                <a:ln>
                  <a:noFill/>
                </a:ln>
                <a:solidFill>
                  <a:srgbClr val="00B050"/>
                </a:solidFill>
                <a:effectLst/>
                <a:latin typeface="Times New Roman" panose="02020603050405020304" pitchFamily="18" charset="0"/>
                <a:ea typeface="Times New Roman" panose="02020603050405020304" pitchFamily="18" charset="0"/>
                <a:cs typeface="Times New Roman" panose="02020603050405020304" pitchFamily="18" charset="0"/>
              </a:rPr>
              <a:t>Success</a:t>
            </a:r>
            <a:endParaRPr kumimoji="0" lang="en-GB"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13" name="Picture 21">
            <a:extLst>
              <a:ext uri="{FF2B5EF4-FFF2-40B4-BE49-F238E27FC236}">
                <a16:creationId xmlns:a16="http://schemas.microsoft.com/office/drawing/2014/main" id="{D8F75EB6-ACB0-4B2B-B211-A2CB72B0D9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3445" t="51823" r="13577" b="14075"/>
          <a:stretch>
            <a:fillRect/>
          </a:stretch>
        </p:blipFill>
        <p:spPr bwMode="auto">
          <a:xfrm>
            <a:off x="4714995" y="4181146"/>
            <a:ext cx="2762010" cy="153785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0">
            <a:extLst>
              <a:ext uri="{FF2B5EF4-FFF2-40B4-BE49-F238E27FC236}">
                <a16:creationId xmlns:a16="http://schemas.microsoft.com/office/drawing/2014/main" id="{AB133792-BAB4-46F8-AA80-86E694BB432B}"/>
              </a:ext>
            </a:extLst>
          </p:cNvPr>
          <p:cNvSpPr>
            <a:spLocks noChangeArrowheads="1"/>
          </p:cNvSpPr>
          <p:nvPr/>
        </p:nvSpPr>
        <p:spPr bwMode="auto">
          <a:xfrm>
            <a:off x="4795838" y="5780341"/>
            <a:ext cx="228357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14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Input Camera Feed</a:t>
            </a: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pic>
        <p:nvPicPr>
          <p:cNvPr id="15" name="Picture 20">
            <a:extLst>
              <a:ext uri="{FF2B5EF4-FFF2-40B4-BE49-F238E27FC236}">
                <a16:creationId xmlns:a16="http://schemas.microsoft.com/office/drawing/2014/main" id="{BCDCC7F0-A743-4BD0-AAD3-23EFE2E3DB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7991" y="3403482"/>
            <a:ext cx="2431290" cy="290319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ED93E932-393D-473D-9CD3-C6FD41276277}"/>
              </a:ext>
            </a:extLst>
          </p:cNvPr>
          <p:cNvSpPr txBox="1"/>
          <p:nvPr/>
        </p:nvSpPr>
        <p:spPr>
          <a:xfrm>
            <a:off x="6997687" y="5648204"/>
            <a:ext cx="4157399" cy="1077218"/>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GB" altLang="en-US" sz="10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Detected Plate and Mask</a:t>
            </a:r>
            <a:endParaRPr kumimoji="0" lang="en-GB"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464014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B250E9-9D60-42F7-B5C6-0AC427EDDFB9}"/>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Automated Parking</a:t>
            </a:r>
            <a:r>
              <a:rPr lang="en-US" b="1" dirty="0">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8CAD73E5-9EEE-4C36-B852-6485C3BECA16}"/>
              </a:ext>
            </a:extLst>
          </p:cNvPr>
          <p:cNvSpPr>
            <a:spLocks noGrp="1"/>
          </p:cNvSpPr>
          <p:nvPr>
            <p:ph idx="4294967295"/>
          </p:nvPr>
        </p:nvSpPr>
        <p:spPr>
          <a:xfrm>
            <a:off x="838200" y="1825625"/>
            <a:ext cx="10515600" cy="4351338"/>
          </a:xfrm>
        </p:spPr>
        <p:txBody>
          <a:bodyPr>
            <a:normAutofit fontScale="92500" lnSpcReduction="20000"/>
          </a:bodyPr>
          <a:lstStyle/>
          <a:p>
            <a:r>
              <a:rPr lang="en-US" sz="2400" dirty="0">
                <a:latin typeface="Times New Roman" panose="02020603050405020304" pitchFamily="18" charset="0"/>
                <a:cs typeface="Times New Roman" panose="02020603050405020304" pitchFamily="18" charset="0"/>
              </a:rPr>
              <a:t>Introduction</a:t>
            </a:r>
          </a:p>
          <a:p>
            <a:r>
              <a:rPr lang="en-US" sz="2400" dirty="0">
                <a:latin typeface="Times New Roman" panose="02020603050405020304" pitchFamily="18" charset="0"/>
                <a:cs typeface="Times New Roman" panose="02020603050405020304" pitchFamily="18" charset="0"/>
              </a:rPr>
              <a:t>Problem Statement</a:t>
            </a:r>
          </a:p>
          <a:p>
            <a:r>
              <a:rPr lang="en-US" sz="2400" dirty="0">
                <a:latin typeface="Times New Roman" panose="02020603050405020304" pitchFamily="18" charset="0"/>
                <a:cs typeface="Times New Roman" panose="02020603050405020304" pitchFamily="18" charset="0"/>
              </a:rPr>
              <a:t>Objective</a:t>
            </a:r>
          </a:p>
          <a:p>
            <a:r>
              <a:rPr lang="en-US" sz="2400" dirty="0">
                <a:latin typeface="Times New Roman" panose="02020603050405020304" pitchFamily="18" charset="0"/>
                <a:cs typeface="Times New Roman" panose="02020603050405020304" pitchFamily="18" charset="0"/>
              </a:rPr>
              <a:t>Technologies Used</a:t>
            </a:r>
          </a:p>
          <a:p>
            <a:r>
              <a:rPr lang="en-US" sz="2400" dirty="0">
                <a:latin typeface="Times New Roman" panose="02020603050405020304" pitchFamily="18" charset="0"/>
                <a:cs typeface="Times New Roman" panose="02020603050405020304" pitchFamily="18" charset="0"/>
              </a:rPr>
              <a:t>Procedure for Deep Learning Model</a:t>
            </a:r>
          </a:p>
          <a:p>
            <a:r>
              <a:rPr lang="en-US" sz="2400" dirty="0">
                <a:latin typeface="Times New Roman" panose="02020603050405020304" pitchFamily="18" charset="0"/>
                <a:cs typeface="Times New Roman" panose="02020603050405020304" pitchFamily="18" charset="0"/>
              </a:rPr>
              <a:t>Procedure for Flutter Application</a:t>
            </a:r>
          </a:p>
          <a:p>
            <a:r>
              <a:rPr lang="en-US" sz="2400" dirty="0">
                <a:latin typeface="Times New Roman" panose="02020603050405020304" pitchFamily="18" charset="0"/>
                <a:cs typeface="Times New Roman" panose="02020603050405020304" pitchFamily="18" charset="0"/>
              </a:rPr>
              <a:t>Flow Diagrams</a:t>
            </a:r>
          </a:p>
          <a:p>
            <a:r>
              <a:rPr lang="en-US" sz="2400" dirty="0">
                <a:latin typeface="Times New Roman" panose="02020603050405020304" pitchFamily="18" charset="0"/>
                <a:cs typeface="Times New Roman" panose="02020603050405020304" pitchFamily="18" charset="0"/>
              </a:rPr>
              <a:t>ER Diagram</a:t>
            </a:r>
          </a:p>
          <a:p>
            <a:r>
              <a:rPr lang="en-US" sz="2400" dirty="0">
                <a:latin typeface="Times New Roman" panose="02020603050405020304" pitchFamily="18" charset="0"/>
                <a:cs typeface="Times New Roman" panose="02020603050405020304" pitchFamily="18" charset="0"/>
              </a:rPr>
              <a:t>Project Demonstration</a:t>
            </a:r>
          </a:p>
          <a:p>
            <a:r>
              <a:rPr lang="en-US" sz="2400" dirty="0">
                <a:latin typeface="Times New Roman" panose="02020603050405020304" pitchFamily="18" charset="0"/>
                <a:cs typeface="Times New Roman" panose="02020603050405020304" pitchFamily="18" charset="0"/>
              </a:rPr>
              <a:t>Conclusion</a:t>
            </a:r>
          </a:p>
          <a:p>
            <a:r>
              <a:rPr lang="en-US" sz="2400" dirty="0">
                <a:latin typeface="Times New Roman" panose="02020603050405020304" pitchFamily="18" charset="0"/>
                <a:cs typeface="Times New Roman" panose="02020603050405020304" pitchFamily="18" charset="0"/>
              </a:rPr>
              <a:t>Future Prospects</a:t>
            </a:r>
          </a:p>
          <a:p>
            <a:r>
              <a:rPr lang="en-US" sz="2400" dirty="0">
                <a:latin typeface="Times New Roman" panose="02020603050405020304" pitchFamily="18" charset="0"/>
                <a:cs typeface="Times New Roman" panose="02020603050405020304" pitchFamily="18" charset="0"/>
              </a:rPr>
              <a:t>References</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122405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8">
            <a:extLst>
              <a:ext uri="{FF2B5EF4-FFF2-40B4-BE49-F238E27FC236}">
                <a16:creationId xmlns:a16="http://schemas.microsoft.com/office/drawing/2014/main" id="{AFB8560F-0679-47CF-8C7C-85E0BE9791A7}"/>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244D1C9E-3BF6-4899-9D54-B1BAA9BC17BC}"/>
              </a:ext>
            </a:extLst>
          </p:cNvPr>
          <p:cNvSpPr txBox="1"/>
          <p:nvPr/>
        </p:nvSpPr>
        <p:spPr>
          <a:xfrm>
            <a:off x="241589" y="321071"/>
            <a:ext cx="6094268" cy="64633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Test Case(3) – Plate Detection</a:t>
            </a:r>
            <a:endParaRPr kumimoji="0" lang="en-GB"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Status - </a:t>
            </a:r>
            <a:r>
              <a:rPr kumimoji="0" lang="en-GB" altLang="en-US" sz="1800" b="1" i="0" u="none" strike="noStrike" cap="none" normalizeH="0" baseline="0" dirty="0">
                <a:ln>
                  <a:noFill/>
                </a:ln>
                <a:solidFill>
                  <a:srgbClr val="00B050"/>
                </a:solidFill>
                <a:effectLst/>
                <a:latin typeface="Times New Roman" panose="02020603050405020304" pitchFamily="18" charset="0"/>
                <a:ea typeface="Times New Roman" panose="02020603050405020304" pitchFamily="18" charset="0"/>
                <a:cs typeface="Times New Roman" panose="02020603050405020304" pitchFamily="18" charset="0"/>
              </a:rPr>
              <a:t>Success</a:t>
            </a:r>
            <a:endParaRPr kumimoji="0" lang="en-GB"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11" name="Picture 25">
            <a:extLst>
              <a:ext uri="{FF2B5EF4-FFF2-40B4-BE49-F238E27FC236}">
                <a16:creationId xmlns:a16="http://schemas.microsoft.com/office/drawing/2014/main" id="{ADCCD442-7858-4FAA-A9B0-EA28406E4C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551" t="49248" r="16959" b="19411"/>
          <a:stretch>
            <a:fillRect/>
          </a:stretch>
        </p:blipFill>
        <p:spPr bwMode="auto">
          <a:xfrm>
            <a:off x="4998388" y="561740"/>
            <a:ext cx="2674938" cy="12446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4">
            <a:extLst>
              <a:ext uri="{FF2B5EF4-FFF2-40B4-BE49-F238E27FC236}">
                <a16:creationId xmlns:a16="http://schemas.microsoft.com/office/drawing/2014/main" id="{B0608200-0FE9-4020-BE19-2FA3919749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7974" y="17227"/>
            <a:ext cx="2225685" cy="298574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A0C1509-3898-4B69-A556-F11BF858FB36}"/>
              </a:ext>
            </a:extLst>
          </p:cNvPr>
          <p:cNvSpPr txBox="1"/>
          <p:nvPr/>
        </p:nvSpPr>
        <p:spPr>
          <a:xfrm>
            <a:off x="3151042" y="1806340"/>
            <a:ext cx="6094268" cy="646331"/>
          </a:xfrm>
          <a:prstGeom prst="rect">
            <a:avLst/>
          </a:prstGeom>
          <a:noFill/>
        </p:spPr>
        <p:txBody>
          <a:bodyPr wrap="square">
            <a:spAutoFit/>
          </a:bodyPr>
          <a:lstStyle/>
          <a:p>
            <a:pPr marL="0" marR="0" lvl="0" indent="457200" algn="ctr"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Input Camera Feed</a:t>
            </a:r>
            <a:endParaRPr kumimoji="0" lang="en-GB"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7200" algn="ctr"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GB"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DA692560-9ECE-44F4-890D-B48399BF3890}"/>
              </a:ext>
            </a:extLst>
          </p:cNvPr>
          <p:cNvSpPr txBox="1"/>
          <p:nvPr/>
        </p:nvSpPr>
        <p:spPr>
          <a:xfrm>
            <a:off x="6514233" y="2997600"/>
            <a:ext cx="6094268" cy="646331"/>
          </a:xfrm>
          <a:prstGeom prst="rect">
            <a:avLst/>
          </a:prstGeom>
          <a:noFill/>
        </p:spPr>
        <p:txBody>
          <a:bodyPr wrap="square">
            <a:spAutoFit/>
          </a:bodyPr>
          <a:lstStyle/>
          <a:p>
            <a:pPr marL="0" marR="0" lvl="0" indent="457200" algn="ctr"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altLang="en-US" b="1" dirty="0">
                <a:latin typeface="Times New Roman" panose="02020603050405020304" pitchFamily="18" charset="0"/>
                <a:ea typeface="Times New Roman" panose="02020603050405020304" pitchFamily="18" charset="0"/>
                <a:cs typeface="Times New Roman" panose="02020603050405020304" pitchFamily="18" charset="0"/>
              </a:rPr>
              <a:t>Detected Plate and Mask</a:t>
            </a:r>
            <a:endParaRPr kumimoji="0" lang="en-GB"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7200" algn="ctr"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GB"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E1B5A838-F290-4307-8F8E-EA8A3E1AA8AE}"/>
              </a:ext>
            </a:extLst>
          </p:cNvPr>
          <p:cNvSpPr txBox="1"/>
          <p:nvPr/>
        </p:nvSpPr>
        <p:spPr>
          <a:xfrm>
            <a:off x="184731" y="3897498"/>
            <a:ext cx="6426776" cy="101566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Test Case(4) – Plate Detection</a:t>
            </a:r>
            <a:endParaRPr kumimoji="0" lang="en-GB"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Status - </a:t>
            </a:r>
            <a:r>
              <a:rPr kumimoji="0" lang="en-GB" altLang="en-US" sz="1800" b="1" i="0" u="none" strike="noStrike" cap="none" normalizeH="0" baseline="0" dirty="0">
                <a:ln>
                  <a:noFill/>
                </a:ln>
                <a:solidFill>
                  <a:srgbClr val="00B050"/>
                </a:solidFill>
                <a:effectLst/>
                <a:latin typeface="Times New Roman" panose="02020603050405020304" pitchFamily="18" charset="0"/>
                <a:ea typeface="Times New Roman" panose="02020603050405020304" pitchFamily="18" charset="0"/>
                <a:cs typeface="Times New Roman" panose="02020603050405020304" pitchFamily="18" charset="0"/>
              </a:rPr>
              <a:t>Success</a:t>
            </a:r>
            <a:endParaRPr kumimoji="0" lang="en-GB"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2400" b="0" i="0" u="none" strike="noStrike" cap="none" normalizeH="0" baseline="0" dirty="0">
              <a:ln>
                <a:noFill/>
              </a:ln>
              <a:solidFill>
                <a:schemeClr val="tx1"/>
              </a:solidFill>
              <a:effectLst/>
              <a:latin typeface="Arial" panose="020B0604020202020204" pitchFamily="34" charset="0"/>
            </a:endParaRPr>
          </a:p>
        </p:txBody>
      </p:sp>
      <p:pic>
        <p:nvPicPr>
          <p:cNvPr id="18" name="Picture 29">
            <a:extLst>
              <a:ext uri="{FF2B5EF4-FFF2-40B4-BE49-F238E27FC236}">
                <a16:creationId xmlns:a16="http://schemas.microsoft.com/office/drawing/2014/main" id="{5E28D8B8-0816-4993-A3BF-5EE6080CAB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8388" y="4198285"/>
            <a:ext cx="2674938" cy="135046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58AF58B4-FDE7-4A2E-9915-A1A70C019C7C}"/>
              </a:ext>
            </a:extLst>
          </p:cNvPr>
          <p:cNvSpPr txBox="1"/>
          <p:nvPr/>
        </p:nvSpPr>
        <p:spPr>
          <a:xfrm>
            <a:off x="2882612" y="5613737"/>
            <a:ext cx="6426776" cy="646331"/>
          </a:xfrm>
          <a:prstGeom prst="rect">
            <a:avLst/>
          </a:prstGeom>
          <a:noFill/>
        </p:spPr>
        <p:txBody>
          <a:bodyPr wrap="square">
            <a:spAutoFit/>
          </a:bodyPr>
          <a:lstStyle/>
          <a:p>
            <a:pPr marL="0" marR="0" lvl="0" indent="457200" algn="ctr"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Input Camera Feed</a:t>
            </a:r>
            <a:endParaRPr kumimoji="0" lang="en-GB"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7200" algn="ctr"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GB"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21" name="Picture 30">
            <a:extLst>
              <a:ext uri="{FF2B5EF4-FFF2-40B4-BE49-F238E27FC236}">
                <a16:creationId xmlns:a16="http://schemas.microsoft.com/office/drawing/2014/main" id="{56620F8A-B8D3-4E33-A6E2-C8E56B5F08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2154" y="3320765"/>
            <a:ext cx="2211505" cy="2984643"/>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2BCE9167-D642-4D8D-A4DA-8DDEB953E564}"/>
              </a:ext>
            </a:extLst>
          </p:cNvPr>
          <p:cNvSpPr txBox="1"/>
          <p:nvPr/>
        </p:nvSpPr>
        <p:spPr>
          <a:xfrm>
            <a:off x="6410324" y="6317098"/>
            <a:ext cx="6302086" cy="646331"/>
          </a:xfrm>
          <a:prstGeom prst="rect">
            <a:avLst/>
          </a:prstGeom>
          <a:noFill/>
        </p:spPr>
        <p:txBody>
          <a:bodyPr wrap="square">
            <a:spAutoFit/>
          </a:bodyPr>
          <a:lstStyle/>
          <a:p>
            <a:pPr marL="0" marR="0" lvl="0" indent="457200" algn="ctr"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altLang="en-US" b="1" dirty="0">
                <a:latin typeface="Times New Roman" panose="02020603050405020304" pitchFamily="18" charset="0"/>
                <a:ea typeface="Times New Roman" panose="02020603050405020304" pitchFamily="18" charset="0"/>
                <a:cs typeface="Times New Roman" panose="02020603050405020304" pitchFamily="18" charset="0"/>
              </a:rPr>
              <a:t>Detected Plate and Mask</a:t>
            </a:r>
            <a:endParaRPr kumimoji="0" lang="en-GB"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7200" algn="ctr"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GB"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9517409"/>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9697">
            <a:extLst>
              <a:ext uri="{FF2B5EF4-FFF2-40B4-BE49-F238E27FC236}">
                <a16:creationId xmlns:a16="http://schemas.microsoft.com/office/drawing/2014/main" id="{D4465D8C-D68B-41DF-8E85-F446D13A35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97173" y="64367"/>
            <a:ext cx="1774913" cy="2928216"/>
          </a:xfrm>
          <a:prstGeom prst="rect">
            <a:avLst/>
          </a:prstGeom>
          <a:noFill/>
          <a:extLst>
            <a:ext uri="{909E8E84-426E-40DD-AFC4-6F175D3DCCD1}">
              <a14:hiddenFill xmlns:a14="http://schemas.microsoft.com/office/drawing/2010/main">
                <a:solidFill>
                  <a:srgbClr val="FFFFFF"/>
                </a:solidFill>
              </a14:hiddenFill>
            </a:ext>
          </a:extLst>
        </p:spPr>
      </p:pic>
      <p:pic>
        <p:nvPicPr>
          <p:cNvPr id="6145" name="Picture 9698">
            <a:extLst>
              <a:ext uri="{FF2B5EF4-FFF2-40B4-BE49-F238E27FC236}">
                <a16:creationId xmlns:a16="http://schemas.microsoft.com/office/drawing/2014/main" id="{8F61D267-4406-4E5B-9111-CD8AFD31F9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6948" y="957211"/>
            <a:ext cx="2019300" cy="107473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A293BBD-D24C-44E1-A2BC-7A75DE25C2B0}"/>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C45D8131-FC43-4D66-A090-B611615FD86A}"/>
              </a:ext>
            </a:extLst>
          </p:cNvPr>
          <p:cNvSpPr>
            <a:spLocks noChangeArrowheads="1"/>
          </p:cNvSpPr>
          <p:nvPr/>
        </p:nvSpPr>
        <p:spPr bwMode="auto">
          <a:xfrm>
            <a:off x="322118" y="307263"/>
            <a:ext cx="311303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Test Case(5) – Plate Detection</a:t>
            </a:r>
            <a:endParaRPr kumimoji="0" lang="en-GB"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Status - </a:t>
            </a:r>
            <a:r>
              <a:rPr kumimoji="0" lang="en-GB" altLang="en-US" b="1" i="0" u="none" strike="noStrike" cap="none" normalizeH="0" baseline="0" dirty="0">
                <a:ln>
                  <a:noFill/>
                </a:ln>
                <a:solidFill>
                  <a:srgbClr val="00B050"/>
                </a:solidFill>
                <a:effectLst/>
                <a:latin typeface="Times New Roman" panose="02020603050405020304" pitchFamily="18" charset="0"/>
                <a:ea typeface="Times New Roman" panose="02020603050405020304" pitchFamily="18" charset="0"/>
                <a:cs typeface="Times New Roman" panose="02020603050405020304" pitchFamily="18" charset="0"/>
              </a:rPr>
              <a:t>Success</a:t>
            </a:r>
            <a:endParaRPr kumimoji="0" lang="en-GB"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6A7BE864-4C29-4426-9C97-E7C09C0381D8}"/>
              </a:ext>
            </a:extLst>
          </p:cNvPr>
          <p:cNvSpPr>
            <a:spLocks noChangeArrowheads="1"/>
          </p:cNvSpPr>
          <p:nvPr/>
        </p:nvSpPr>
        <p:spPr bwMode="auto">
          <a:xfrm>
            <a:off x="7394622" y="2623251"/>
            <a:ext cx="58817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ctr" defTabSz="914400" rtl="0" eaLnBrk="0" fontAlgn="base" latinLnBrk="0" hangingPunct="0">
              <a:lnSpc>
                <a:spcPct val="100000"/>
              </a:lnSpc>
              <a:spcBef>
                <a:spcPct val="0"/>
              </a:spcBef>
              <a:spcAft>
                <a:spcPct val="0"/>
              </a:spcAft>
              <a:buClrTx/>
              <a:buSzTx/>
              <a:buFontTx/>
              <a:buNone/>
              <a:tabLst/>
            </a:pPr>
            <a:r>
              <a:rPr kumimoji="0" lang="en-GB" altLang="en-US" sz="14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GB" altLang="en-US" sz="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7200" algn="ctr" defTabSz="914400" rtl="0" eaLnBrk="0" fontAlgn="base" latinLnBrk="0" hangingPunct="0">
              <a:lnSpc>
                <a:spcPct val="100000"/>
              </a:lnSpc>
              <a:spcBef>
                <a:spcPct val="0"/>
              </a:spcBef>
              <a:spcAft>
                <a:spcPct val="0"/>
              </a:spcAft>
              <a:buClrTx/>
              <a:buSzTx/>
              <a:buFontTx/>
              <a:buNone/>
              <a:tabLst/>
            </a:pPr>
            <a:r>
              <a:rPr kumimoji="0" lang="en-GB" altLang="en-US" sz="14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GB" altLang="en-US" sz="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7200" algn="ctr" defTabSz="914400" rtl="0" eaLnBrk="0" fontAlgn="base" latinLnBrk="0" hangingPunct="0">
              <a:lnSpc>
                <a:spcPct val="100000"/>
              </a:lnSpc>
              <a:spcBef>
                <a:spcPct val="0"/>
              </a:spcBef>
              <a:spcAft>
                <a:spcPct val="0"/>
              </a:spcAft>
              <a:buClrTx/>
              <a:buSzTx/>
              <a:buFontTx/>
              <a:buNone/>
              <a:tabLst/>
            </a:pPr>
            <a:r>
              <a:rPr kumimoji="0" lang="en-GB" altLang="en-US" sz="14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Detected Plate and Mask</a:t>
            </a:r>
            <a:endParaRPr kumimoji="0" lang="en-GB"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699B29CF-1F94-4673-A63D-44581851ABE0}"/>
              </a:ext>
            </a:extLst>
          </p:cNvPr>
          <p:cNvSpPr txBox="1"/>
          <p:nvPr/>
        </p:nvSpPr>
        <p:spPr>
          <a:xfrm>
            <a:off x="5393568" y="2086303"/>
            <a:ext cx="6104658" cy="369332"/>
          </a:xfrm>
          <a:prstGeom prst="rect">
            <a:avLst/>
          </a:prstGeom>
          <a:noFill/>
        </p:spPr>
        <p:txBody>
          <a:bodyPr wrap="square">
            <a:spAutoFit/>
          </a:bodyPr>
          <a:lstStyle/>
          <a:p>
            <a:r>
              <a:rPr kumimoji="0" lang="en-GB" altLang="en-US" sz="18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Input Camera Feed</a:t>
            </a:r>
            <a:endParaRPr lang="en-IN"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B4DE0B8B-0EB9-45F8-8EBD-7F5CE81798D1}"/>
              </a:ext>
            </a:extLst>
          </p:cNvPr>
          <p:cNvSpPr txBox="1"/>
          <p:nvPr/>
        </p:nvSpPr>
        <p:spPr>
          <a:xfrm>
            <a:off x="322118" y="3429000"/>
            <a:ext cx="6639790" cy="101566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Test Case(6) – Plate Detection</a:t>
            </a:r>
            <a:endParaRPr kumimoji="0" lang="en-GB"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Status - </a:t>
            </a:r>
            <a:r>
              <a:rPr kumimoji="0" lang="en-GB" altLang="en-US" sz="1800" b="1" i="0" u="none" strike="noStrike" cap="none" normalizeH="0" baseline="0" dirty="0">
                <a:ln>
                  <a:noFill/>
                </a:ln>
                <a:solidFill>
                  <a:srgbClr val="00B050"/>
                </a:solidFill>
                <a:effectLst/>
                <a:latin typeface="Times New Roman" panose="02020603050405020304" pitchFamily="18" charset="0"/>
                <a:ea typeface="Times New Roman" panose="02020603050405020304" pitchFamily="18" charset="0"/>
                <a:cs typeface="Times New Roman" panose="02020603050405020304" pitchFamily="18" charset="0"/>
              </a:rPr>
              <a:t>Success</a:t>
            </a:r>
            <a:endParaRPr kumimoji="0" lang="en-GB"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11" name="Picture 9701">
            <a:extLst>
              <a:ext uri="{FF2B5EF4-FFF2-40B4-BE49-F238E27FC236}">
                <a16:creationId xmlns:a16="http://schemas.microsoft.com/office/drawing/2014/main" id="{735433A4-A2A0-4FE0-8D08-5457D414B4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4733" y="3785568"/>
            <a:ext cx="1252537" cy="62865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6099616-1E23-4A73-84C8-1EE055D34C34}"/>
              </a:ext>
            </a:extLst>
          </p:cNvPr>
          <p:cNvSpPr txBox="1"/>
          <p:nvPr/>
        </p:nvSpPr>
        <p:spPr>
          <a:xfrm>
            <a:off x="2925041" y="4481642"/>
            <a:ext cx="6639790" cy="369332"/>
          </a:xfrm>
          <a:prstGeom prst="rect">
            <a:avLst/>
          </a:prstGeom>
          <a:noFill/>
        </p:spPr>
        <p:txBody>
          <a:bodyPr wrap="square">
            <a:spAutoFit/>
          </a:bodyPr>
          <a:lstStyle/>
          <a:p>
            <a:pPr marL="0" marR="0" lvl="0" indent="457200" algn="ctr"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Input Camera Feed</a:t>
            </a:r>
            <a:endParaRPr kumimoji="0" lang="en-GB"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14" name="Picture 9703">
            <a:extLst>
              <a:ext uri="{FF2B5EF4-FFF2-40B4-BE49-F238E27FC236}">
                <a16:creationId xmlns:a16="http://schemas.microsoft.com/office/drawing/2014/main" id="{F95B7812-E134-461D-BF76-50B4D3D47B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72601" y="3496087"/>
            <a:ext cx="2326948" cy="263455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30A315CE-8FA0-4C2A-9B89-8B1F060E891D}"/>
              </a:ext>
            </a:extLst>
          </p:cNvPr>
          <p:cNvSpPr>
            <a:spLocks noChangeArrowheads="1"/>
          </p:cNvSpPr>
          <p:nvPr/>
        </p:nvSpPr>
        <p:spPr bwMode="auto">
          <a:xfrm>
            <a:off x="7341340" y="5719002"/>
            <a:ext cx="58817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ctr" defTabSz="914400" rtl="0" eaLnBrk="0" fontAlgn="base" latinLnBrk="0" hangingPunct="0">
              <a:lnSpc>
                <a:spcPct val="100000"/>
              </a:lnSpc>
              <a:spcBef>
                <a:spcPct val="0"/>
              </a:spcBef>
              <a:spcAft>
                <a:spcPct val="0"/>
              </a:spcAft>
              <a:buClrTx/>
              <a:buSzTx/>
              <a:buFontTx/>
              <a:buNone/>
              <a:tabLst/>
            </a:pPr>
            <a:r>
              <a:rPr kumimoji="0" lang="en-GB" altLang="en-US" sz="14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GB" altLang="en-US" sz="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7200" algn="ctr" defTabSz="914400" rtl="0" eaLnBrk="0" fontAlgn="base" latinLnBrk="0" hangingPunct="0">
              <a:lnSpc>
                <a:spcPct val="100000"/>
              </a:lnSpc>
              <a:spcBef>
                <a:spcPct val="0"/>
              </a:spcBef>
              <a:spcAft>
                <a:spcPct val="0"/>
              </a:spcAft>
              <a:buClrTx/>
              <a:buSzTx/>
              <a:buFontTx/>
              <a:buNone/>
              <a:tabLst/>
            </a:pPr>
            <a:r>
              <a:rPr kumimoji="0" lang="en-GB" altLang="en-US" sz="14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GB" altLang="en-US" sz="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7200" algn="ctr" defTabSz="914400" rtl="0" eaLnBrk="0" fontAlgn="base" latinLnBrk="0" hangingPunct="0">
              <a:lnSpc>
                <a:spcPct val="100000"/>
              </a:lnSpc>
              <a:spcBef>
                <a:spcPct val="0"/>
              </a:spcBef>
              <a:spcAft>
                <a:spcPct val="0"/>
              </a:spcAft>
              <a:buClrTx/>
              <a:buSzTx/>
              <a:buFontTx/>
              <a:buNone/>
              <a:tabLst/>
            </a:pPr>
            <a:r>
              <a:rPr kumimoji="0" lang="en-GB" altLang="en-US" sz="14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Detected Plate and Mask</a:t>
            </a:r>
            <a:endParaRPr kumimoji="0" lang="en-GB"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902424"/>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3" name="Picture 9706">
            <a:extLst>
              <a:ext uri="{FF2B5EF4-FFF2-40B4-BE49-F238E27FC236}">
                <a16:creationId xmlns:a16="http://schemas.microsoft.com/office/drawing/2014/main" id="{91F3E978-3D05-4109-A56A-256A4F40CD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8191" y="1407535"/>
            <a:ext cx="2238375" cy="125730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9707">
            <a:extLst>
              <a:ext uri="{FF2B5EF4-FFF2-40B4-BE49-F238E27FC236}">
                <a16:creationId xmlns:a16="http://schemas.microsoft.com/office/drawing/2014/main" id="{FA511F1A-AF2D-46B6-9CEB-102230CA8D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2345" y="113434"/>
            <a:ext cx="2921000" cy="31400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9D65E7D-747D-4863-85B8-E4066E28EE73}"/>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3C08956-9A3C-4D83-A042-F4DDE08BE25B}"/>
              </a:ext>
            </a:extLst>
          </p:cNvPr>
          <p:cNvSpPr>
            <a:spLocks noChangeArrowheads="1"/>
          </p:cNvSpPr>
          <p:nvPr/>
        </p:nvSpPr>
        <p:spPr bwMode="auto">
          <a:xfrm>
            <a:off x="0" y="224136"/>
            <a:ext cx="311303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Test Case(7) – Plate Detection</a:t>
            </a:r>
            <a:endParaRPr kumimoji="0" lang="en-GB"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Status - </a:t>
            </a:r>
            <a:r>
              <a:rPr kumimoji="0" lang="en-GB" altLang="en-US" b="1" i="0" u="none" strike="noStrike" cap="none" normalizeH="0" baseline="0" dirty="0">
                <a:ln>
                  <a:noFill/>
                </a:ln>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Failed</a:t>
            </a:r>
            <a:endParaRPr kumimoji="0" lang="en-GB"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B5205ED-D290-43B1-896D-115A9E88C14E}"/>
              </a:ext>
            </a:extLst>
          </p:cNvPr>
          <p:cNvSpPr txBox="1"/>
          <p:nvPr/>
        </p:nvSpPr>
        <p:spPr>
          <a:xfrm>
            <a:off x="4807745" y="2664835"/>
            <a:ext cx="6104658" cy="646331"/>
          </a:xfrm>
          <a:prstGeom prst="rect">
            <a:avLst/>
          </a:prstGeom>
          <a:noFill/>
        </p:spPr>
        <p:txBody>
          <a:bodyPr wrap="square">
            <a:spAutoFit/>
          </a:body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Input Camera Feed</a:t>
            </a:r>
            <a:endParaRPr kumimoji="0" lang="en-GB"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1ED0BA22-D478-4405-8F59-FC2CB150EDD5}"/>
              </a:ext>
            </a:extLst>
          </p:cNvPr>
          <p:cNvSpPr txBox="1"/>
          <p:nvPr/>
        </p:nvSpPr>
        <p:spPr>
          <a:xfrm>
            <a:off x="8455603" y="2997344"/>
            <a:ext cx="4283652" cy="646331"/>
          </a:xfrm>
          <a:prstGeom prst="rect">
            <a:avLst/>
          </a:prstGeom>
          <a:noFill/>
        </p:spPr>
        <p:txBody>
          <a:bodyPr wrap="square">
            <a:spAutoFit/>
          </a:body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GB"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Detected Plate and Mask</a:t>
            </a:r>
            <a:endParaRPr kumimoji="0" lang="en-GB"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047C2066-C01F-4342-8554-F55A2880BEB7}"/>
              </a:ext>
            </a:extLst>
          </p:cNvPr>
          <p:cNvSpPr txBox="1"/>
          <p:nvPr/>
        </p:nvSpPr>
        <p:spPr>
          <a:xfrm>
            <a:off x="92365" y="3609520"/>
            <a:ext cx="6395604" cy="101566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Test Case(1) – OCR</a:t>
            </a:r>
            <a:endParaRPr kumimoji="0" lang="en-GB"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Status - </a:t>
            </a:r>
            <a:r>
              <a:rPr kumimoji="0" lang="en-GB" altLang="en-US" sz="1800" b="1" i="0" u="none" strike="noStrike" cap="none" normalizeH="0" baseline="0" dirty="0">
                <a:ln>
                  <a:noFill/>
                </a:ln>
                <a:solidFill>
                  <a:srgbClr val="00B050"/>
                </a:solidFill>
                <a:effectLst/>
                <a:latin typeface="Times New Roman" panose="02020603050405020304" pitchFamily="18" charset="0"/>
                <a:ea typeface="Times New Roman" panose="02020603050405020304" pitchFamily="18" charset="0"/>
                <a:cs typeface="Times New Roman" panose="02020603050405020304" pitchFamily="18" charset="0"/>
              </a:rPr>
              <a:t>Success</a:t>
            </a:r>
            <a:endParaRPr kumimoji="0" lang="en-GB"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13" name="Picture 9714">
            <a:extLst>
              <a:ext uri="{FF2B5EF4-FFF2-40B4-BE49-F238E27FC236}">
                <a16:creationId xmlns:a16="http://schemas.microsoft.com/office/drawing/2014/main" id="{4D64EA70-1313-4D57-A6B8-F3CD7A622A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6665" y="5126889"/>
            <a:ext cx="5468938" cy="4445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9713">
            <a:extLst>
              <a:ext uri="{FF2B5EF4-FFF2-40B4-BE49-F238E27FC236}">
                <a16:creationId xmlns:a16="http://schemas.microsoft.com/office/drawing/2014/main" id="{2DFF172F-26B4-4844-AF20-30AB97C58C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28546" y="3802999"/>
            <a:ext cx="2463428" cy="2941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8774684"/>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9717">
            <a:extLst>
              <a:ext uri="{FF2B5EF4-FFF2-40B4-BE49-F238E27FC236}">
                <a16:creationId xmlns:a16="http://schemas.microsoft.com/office/drawing/2014/main" id="{84B7E5FB-77D4-46D8-B7EC-359DCE36C1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5247" y="219075"/>
            <a:ext cx="2728912" cy="2806700"/>
          </a:xfrm>
          <a:prstGeom prst="rect">
            <a:avLst/>
          </a:prstGeom>
          <a:noFill/>
          <a:extLst>
            <a:ext uri="{909E8E84-426E-40DD-AFC4-6F175D3DCCD1}">
              <a14:hiddenFill xmlns:a14="http://schemas.microsoft.com/office/drawing/2010/main">
                <a:solidFill>
                  <a:srgbClr val="FFFFFF"/>
                </a:solidFill>
              </a14:hiddenFill>
            </a:ext>
          </a:extLst>
        </p:spPr>
      </p:pic>
      <p:pic>
        <p:nvPicPr>
          <p:cNvPr id="10241" name="Picture 9718">
            <a:extLst>
              <a:ext uri="{FF2B5EF4-FFF2-40B4-BE49-F238E27FC236}">
                <a16:creationId xmlns:a16="http://schemas.microsoft.com/office/drawing/2014/main" id="{F4C8559B-46A2-4B41-A167-E1FAF56920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6754" y="941387"/>
            <a:ext cx="5219700" cy="4032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62E33FA-33F6-48FF-A24F-A030C92B5C8F}"/>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Rectangle 4">
            <a:extLst>
              <a:ext uri="{FF2B5EF4-FFF2-40B4-BE49-F238E27FC236}">
                <a16:creationId xmlns:a16="http://schemas.microsoft.com/office/drawing/2014/main" id="{DA3320FE-44C2-49D0-ACE2-BC34024C7DA6}"/>
              </a:ext>
            </a:extLst>
          </p:cNvPr>
          <p:cNvSpPr>
            <a:spLocks noChangeArrowheads="1"/>
          </p:cNvSpPr>
          <p:nvPr/>
        </p:nvSpPr>
        <p:spPr bwMode="auto">
          <a:xfrm>
            <a:off x="0" y="224136"/>
            <a:ext cx="2131994"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Test Case(2) – OCR</a:t>
            </a:r>
            <a:endParaRPr kumimoji="0" lang="en-GB"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Status - </a:t>
            </a:r>
            <a:r>
              <a:rPr kumimoji="0" lang="en-GB" altLang="en-US" b="1" i="0" u="none" strike="noStrike" cap="none" normalizeH="0" baseline="0" dirty="0">
                <a:ln>
                  <a:noFill/>
                </a:ln>
                <a:solidFill>
                  <a:srgbClr val="00B050"/>
                </a:solidFill>
                <a:effectLst/>
                <a:latin typeface="Times New Roman" panose="02020603050405020304" pitchFamily="18" charset="0"/>
                <a:ea typeface="Times New Roman" panose="02020603050405020304" pitchFamily="18" charset="0"/>
                <a:cs typeface="Times New Roman" panose="02020603050405020304" pitchFamily="18" charset="0"/>
              </a:rPr>
              <a:t>Success</a:t>
            </a:r>
            <a:endParaRPr kumimoji="0" lang="en-GB"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DB2B4D26-AEAE-46BF-AD1A-674FF53620D7}"/>
              </a:ext>
            </a:extLst>
          </p:cNvPr>
          <p:cNvSpPr>
            <a:spLocks noChangeArrowheads="1"/>
          </p:cNvSpPr>
          <p:nvPr/>
        </p:nvSpPr>
        <p:spPr bwMode="auto">
          <a:xfrm>
            <a:off x="0" y="914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8" name="TextBox 7">
            <a:extLst>
              <a:ext uri="{FF2B5EF4-FFF2-40B4-BE49-F238E27FC236}">
                <a16:creationId xmlns:a16="http://schemas.microsoft.com/office/drawing/2014/main" id="{EE9156AA-7C68-4761-94E2-9AEA804E48D9}"/>
              </a:ext>
            </a:extLst>
          </p:cNvPr>
          <p:cNvSpPr txBox="1"/>
          <p:nvPr/>
        </p:nvSpPr>
        <p:spPr>
          <a:xfrm>
            <a:off x="0" y="3298798"/>
            <a:ext cx="6120244" cy="156966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Test Case(3) – OCR</a:t>
            </a:r>
            <a:endParaRPr kumimoji="0" lang="en-GB"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Status - </a:t>
            </a:r>
            <a:r>
              <a:rPr kumimoji="0" lang="en-GB" altLang="en-US" sz="1800" b="1" i="0" u="none" strike="noStrike" cap="none" normalizeH="0" baseline="0" dirty="0">
                <a:ln>
                  <a:noFill/>
                </a:ln>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Failed</a:t>
            </a:r>
            <a:endParaRPr kumimoji="0" lang="en-GB"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Reason – </a:t>
            </a:r>
            <a:r>
              <a:rPr kumimoji="0" lang="en-GB" altLang="en-US" sz="18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Due to Q similar to 0, the system detects last 4 digits as 0514 instead of 5141</a:t>
            </a:r>
            <a:endParaRPr kumimoji="0" lang="en-GB"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9" name="Picture 9708">
            <a:extLst>
              <a:ext uri="{FF2B5EF4-FFF2-40B4-BE49-F238E27FC236}">
                <a16:creationId xmlns:a16="http://schemas.microsoft.com/office/drawing/2014/main" id="{78FB5DFC-77EF-4672-8823-79C3892FE9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6754" y="5022129"/>
            <a:ext cx="5219700" cy="5222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710">
            <a:extLst>
              <a:ext uri="{FF2B5EF4-FFF2-40B4-BE49-F238E27FC236}">
                <a16:creationId xmlns:a16="http://schemas.microsoft.com/office/drawing/2014/main" id="{6A5EF796-57B5-40CF-B6DC-D326EC9F90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9865" y="3709555"/>
            <a:ext cx="2479675" cy="283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728432"/>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9723">
            <a:extLst>
              <a:ext uri="{FF2B5EF4-FFF2-40B4-BE49-F238E27FC236}">
                <a16:creationId xmlns:a16="http://schemas.microsoft.com/office/drawing/2014/main" id="{A9B891C2-4FED-42E2-A426-A05A33C631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837" y="113532"/>
            <a:ext cx="1873250" cy="3089275"/>
          </a:xfrm>
          <a:prstGeom prst="rect">
            <a:avLst/>
          </a:prstGeom>
          <a:noFill/>
          <a:extLst>
            <a:ext uri="{909E8E84-426E-40DD-AFC4-6F175D3DCCD1}">
              <a14:hiddenFill xmlns:a14="http://schemas.microsoft.com/office/drawing/2010/main">
                <a:solidFill>
                  <a:srgbClr val="FFFFFF"/>
                </a:solidFill>
              </a14:hiddenFill>
            </a:ext>
          </a:extLst>
        </p:spPr>
      </p:pic>
      <p:pic>
        <p:nvPicPr>
          <p:cNvPr id="13313" name="Picture 9725">
            <a:extLst>
              <a:ext uri="{FF2B5EF4-FFF2-40B4-BE49-F238E27FC236}">
                <a16:creationId xmlns:a16="http://schemas.microsoft.com/office/drawing/2014/main" id="{FF03C191-3CB0-4D4A-BC56-E0D37E0FAE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2064" y="1580429"/>
            <a:ext cx="5627688" cy="43973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32AB160-396A-4065-ACF3-1CEDD93EA982}"/>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3E606C7C-9D82-4FF2-B1F4-2882FBDBDD8B}"/>
              </a:ext>
            </a:extLst>
          </p:cNvPr>
          <p:cNvSpPr>
            <a:spLocks noChangeArrowheads="1"/>
          </p:cNvSpPr>
          <p:nvPr/>
        </p:nvSpPr>
        <p:spPr bwMode="auto">
          <a:xfrm>
            <a:off x="-435326" y="227832"/>
            <a:ext cx="676339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GB" altLang="en-US"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Test Case(4) – OCR</a:t>
            </a:r>
            <a:endParaRPr kumimoji="0" lang="en-GB"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GB" altLang="en-US"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Status - </a:t>
            </a:r>
            <a:r>
              <a:rPr kumimoji="0" lang="en-GB" altLang="en-US" b="1" i="0" u="none" strike="noStrike" cap="none" normalizeH="0" baseline="0" dirty="0">
                <a:ln>
                  <a:noFill/>
                </a:ln>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Failed</a:t>
            </a:r>
            <a:endParaRPr kumimoji="0" lang="en-GB"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GB" altLang="en-US"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Reason – </a:t>
            </a:r>
            <a:endParaRPr kumimoji="0" lang="en-GB"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GB" altLang="en-US"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Due to Regex based on Indian format, detection fails</a:t>
            </a:r>
            <a:endParaRPr kumimoji="0" lang="en-GB"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GB" altLang="en-US"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GB"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GB" altLang="en-US"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GB"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GB"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9B90AAA6-EBFB-44DC-B2FF-A0E43E5B0412}"/>
              </a:ext>
            </a:extLst>
          </p:cNvPr>
          <p:cNvSpPr>
            <a:spLocks noChangeArrowheads="1"/>
          </p:cNvSpPr>
          <p:nvPr/>
        </p:nvSpPr>
        <p:spPr bwMode="auto">
          <a:xfrm>
            <a:off x="9486900" y="3231770"/>
            <a:ext cx="255550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GB" altLang="en-US" sz="14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Detected Plate and Mask</a:t>
            </a:r>
            <a:endParaRPr kumimoji="0" lang="en-GB" altLang="en-US" sz="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C5166C3-5667-40E4-B412-2CF4A1C7714E}"/>
              </a:ext>
            </a:extLst>
          </p:cNvPr>
          <p:cNvSpPr txBox="1"/>
          <p:nvPr/>
        </p:nvSpPr>
        <p:spPr>
          <a:xfrm>
            <a:off x="-435326" y="3524157"/>
            <a:ext cx="11055926" cy="1754326"/>
          </a:xfrm>
          <a:prstGeom prst="rect">
            <a:avLst/>
          </a:prstGeom>
          <a:noFill/>
        </p:spPr>
        <p:txBody>
          <a:bodyPr wrap="square">
            <a:spAutoFit/>
          </a:body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Test Case(5) – Plate Detection</a:t>
            </a:r>
            <a:endParaRPr kumimoji="0" lang="en-GB"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Status - </a:t>
            </a:r>
            <a:r>
              <a:rPr kumimoji="0" lang="en-GB" altLang="en-US" sz="1800" b="1" i="0" u="none" strike="noStrike" cap="none" normalizeH="0" baseline="0" dirty="0">
                <a:ln>
                  <a:noFill/>
                </a:ln>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Failed</a:t>
            </a:r>
            <a:endParaRPr kumimoji="0" lang="en-GB"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Reason – </a:t>
            </a:r>
            <a:endParaRPr kumimoji="0" lang="en-GB"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GB" altLang="en-US" sz="18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Due to Regex based on Indian format, detection fails</a:t>
            </a:r>
            <a:endParaRPr kumimoji="0" lang="en-GB"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GB"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GB"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9" name="Picture 12258">
            <a:extLst>
              <a:ext uri="{FF2B5EF4-FFF2-40B4-BE49-F238E27FC236}">
                <a16:creationId xmlns:a16="http://schemas.microsoft.com/office/drawing/2014/main" id="{B6600A5C-B8D7-4829-8A7E-B65E3F0A26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2064" y="4858523"/>
            <a:ext cx="5627688" cy="4397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726">
            <a:extLst>
              <a:ext uri="{FF2B5EF4-FFF2-40B4-BE49-F238E27FC236}">
                <a16:creationId xmlns:a16="http://schemas.microsoft.com/office/drawing/2014/main" id="{1D19C818-9CF7-46DE-9AE6-19BE501F90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836" y="3814695"/>
            <a:ext cx="1873251" cy="252739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C1E1366-D9B2-4038-BBE3-472FAEE261FB}"/>
              </a:ext>
            </a:extLst>
          </p:cNvPr>
          <p:cNvSpPr txBox="1"/>
          <p:nvPr/>
        </p:nvSpPr>
        <p:spPr>
          <a:xfrm>
            <a:off x="9351818" y="6381900"/>
            <a:ext cx="10619508" cy="323165"/>
          </a:xfrm>
          <a:prstGeom prst="rect">
            <a:avLst/>
          </a:prstGeom>
          <a:noFill/>
        </p:spPr>
        <p:txBody>
          <a:bodyPr wrap="square">
            <a:spAutoFit/>
          </a:body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GB" altLang="en-US" sz="15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Detected Plate and Mask</a:t>
            </a:r>
            <a:endParaRPr kumimoji="0" lang="en-GB" altLang="en-US" sz="1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8127739"/>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BA5B6-808B-4A05-8B57-AB4BB5B40777}"/>
              </a:ext>
            </a:extLst>
          </p:cNvPr>
          <p:cNvSpPr>
            <a:spLocks noGrp="1"/>
          </p:cNvSpPr>
          <p:nvPr>
            <p:ph type="title"/>
          </p:nvPr>
        </p:nvSpPr>
        <p:spPr>
          <a:xfrm>
            <a:off x="838201" y="320736"/>
            <a:ext cx="10515600" cy="1325563"/>
          </a:xfrm>
        </p:spPr>
        <p:txBody>
          <a:bodyPr>
            <a:normAutofit/>
          </a:bodyPr>
          <a:lstStyle/>
          <a:p>
            <a:r>
              <a:rPr lang="en-IN" sz="3600" b="1"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E8AEB338-0C68-4956-A882-63942ADC6A96}"/>
              </a:ext>
            </a:extLst>
          </p:cNvPr>
          <p:cNvSpPr>
            <a:spLocks noGrp="1"/>
          </p:cNvSpPr>
          <p:nvPr>
            <p:ph idx="1"/>
          </p:nvPr>
        </p:nvSpPr>
        <p:spPr>
          <a:xfrm>
            <a:off x="729820" y="1717320"/>
            <a:ext cx="10623981" cy="5299968"/>
          </a:xfrm>
        </p:spPr>
        <p:txBody>
          <a:bodyPr>
            <a:noAutofit/>
          </a:bodyPr>
          <a:lstStyle/>
          <a:p>
            <a:pPr marL="0" indent="0">
              <a:lnSpc>
                <a:spcPct val="100000"/>
              </a:lnSpc>
              <a:buNone/>
            </a:pPr>
            <a:r>
              <a:rPr lang="en-US" sz="1900" dirty="0">
                <a:latin typeface="Times New Roman" panose="02020603050405020304" pitchFamily="18" charset="0"/>
                <a:cs typeface="Times New Roman" panose="02020603050405020304" pitchFamily="18" charset="0"/>
              </a:rPr>
              <a:t>The system was designed in such a way that future modifications can be done easily. The following conclusions can be deduced from the development of application.  </a:t>
            </a:r>
          </a:p>
          <a:p>
            <a:pPr lvl="1">
              <a:lnSpc>
                <a:spcPct val="100000"/>
              </a:lnSpc>
            </a:pPr>
            <a:r>
              <a:rPr lang="en-US" sz="1900" dirty="0">
                <a:latin typeface="Times New Roman" panose="02020603050405020304" pitchFamily="18" charset="0"/>
                <a:cs typeface="Times New Roman" panose="02020603050405020304" pitchFamily="18" charset="0"/>
              </a:rPr>
              <a:t>It provides a friendly graphical user interface which proves to be better for user.</a:t>
            </a:r>
          </a:p>
          <a:p>
            <a:pPr lvl="1">
              <a:lnSpc>
                <a:spcPct val="100000"/>
              </a:lnSpc>
            </a:pPr>
            <a:r>
              <a:rPr lang="en-US" sz="1900" dirty="0">
                <a:latin typeface="Times New Roman" panose="02020603050405020304" pitchFamily="18" charset="0"/>
                <a:cs typeface="Times New Roman" panose="02020603050405020304" pitchFamily="18" charset="0"/>
              </a:rPr>
              <a:t>It will help users to avoid long queues at parking and avoid the wastage of time. </a:t>
            </a:r>
          </a:p>
          <a:p>
            <a:pPr lvl="1">
              <a:lnSpc>
                <a:spcPct val="100000"/>
              </a:lnSpc>
            </a:pPr>
            <a:r>
              <a:rPr lang="en-US" sz="1900" dirty="0">
                <a:latin typeface="Times New Roman" panose="02020603050405020304" pitchFamily="18" charset="0"/>
                <a:cs typeface="Times New Roman" panose="02020603050405020304" pitchFamily="18" charset="0"/>
              </a:rPr>
              <a:t>It makes the parking system less tedious and hassle-free. </a:t>
            </a:r>
          </a:p>
          <a:p>
            <a:pPr lvl="1">
              <a:lnSpc>
                <a:spcPct val="100000"/>
              </a:lnSpc>
            </a:pPr>
            <a:r>
              <a:rPr lang="en-US" sz="1900" dirty="0">
                <a:latin typeface="Times New Roman" panose="02020603050405020304" pitchFamily="18" charset="0"/>
                <a:cs typeface="Times New Roman" panose="02020603050405020304" pitchFamily="18" charset="0"/>
              </a:rPr>
              <a:t>It is a simple and efficient solution for the users to experience an automated parking system.</a:t>
            </a:r>
          </a:p>
          <a:p>
            <a:pPr lvl="1">
              <a:lnSpc>
                <a:spcPct val="100000"/>
              </a:lnSpc>
            </a:pPr>
            <a:r>
              <a:rPr lang="en-US" sz="1900" dirty="0">
                <a:latin typeface="Times New Roman" panose="02020603050405020304" pitchFamily="18" charset="0"/>
                <a:cs typeface="Times New Roman" panose="02020603050405020304" pitchFamily="18" charset="0"/>
              </a:rPr>
              <a:t>The User interacts with an interface which simulates an automated parking system wherein the user’s car number plate can be identified and based on the plate number and the number of hours elapsed at the parking destination, the user is charged on the app itself</a:t>
            </a:r>
          </a:p>
          <a:p>
            <a:pPr lvl="1">
              <a:lnSpc>
                <a:spcPct val="100000"/>
              </a:lnSpc>
            </a:pPr>
            <a:r>
              <a:rPr lang="en-US" sz="1900" dirty="0">
                <a:latin typeface="Times New Roman" panose="02020603050405020304" pitchFamily="18" charset="0"/>
                <a:cs typeface="Times New Roman" panose="02020603050405020304" pitchFamily="18" charset="0"/>
              </a:rPr>
              <a:t>It also provides the business owner a dashboard interface to track vacant parking spaces and revenue generated in real-time.</a:t>
            </a:r>
            <a:endParaRPr lang="en-IN" sz="1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6044074"/>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BA5B6-808B-4A05-8B57-AB4BB5B40777}"/>
              </a:ext>
            </a:extLst>
          </p:cNvPr>
          <p:cNvSpPr>
            <a:spLocks noGrp="1"/>
          </p:cNvSpPr>
          <p:nvPr>
            <p:ph type="title"/>
          </p:nvPr>
        </p:nvSpPr>
        <p:spPr/>
        <p:txBody>
          <a:bodyPr>
            <a:normAutofit/>
          </a:bodyPr>
          <a:lstStyle/>
          <a:p>
            <a:r>
              <a:rPr lang="en-IN" sz="3600" b="1" dirty="0">
                <a:latin typeface="Times New Roman" panose="02020603050405020304" pitchFamily="18" charset="0"/>
                <a:cs typeface="Times New Roman" panose="02020603050405020304" pitchFamily="18" charset="0"/>
              </a:rPr>
              <a:t>Future Prospects</a:t>
            </a:r>
          </a:p>
        </p:txBody>
      </p:sp>
      <p:sp>
        <p:nvSpPr>
          <p:cNvPr id="3" name="Content Placeholder 2">
            <a:extLst>
              <a:ext uri="{FF2B5EF4-FFF2-40B4-BE49-F238E27FC236}">
                <a16:creationId xmlns:a16="http://schemas.microsoft.com/office/drawing/2014/main" id="{E8AEB338-0C68-4956-A882-63942ADC6A96}"/>
              </a:ext>
            </a:extLst>
          </p:cNvPr>
          <p:cNvSpPr>
            <a:spLocks noGrp="1"/>
          </p:cNvSpPr>
          <p:nvPr>
            <p:ph idx="1"/>
          </p:nvPr>
        </p:nvSpPr>
        <p:spPr>
          <a:xfrm>
            <a:off x="838200" y="1825625"/>
            <a:ext cx="10515600" cy="4921404"/>
          </a:xfrm>
        </p:spPr>
        <p:txBody>
          <a:bodyPr>
            <a:normAutofit/>
          </a:bodyPr>
          <a:lstStyle/>
          <a:p>
            <a:pPr>
              <a:buSzPts val="1000"/>
              <a:tabLst>
                <a:tab pos="1006475" algn="l"/>
                <a:tab pos="1007110" algn="l"/>
              </a:tabLst>
            </a:pPr>
            <a:r>
              <a:rPr lang="en-US" sz="1900" dirty="0">
                <a:latin typeface="Times New Roman" panose="02020603050405020304" pitchFamily="18" charset="0"/>
                <a:cs typeface="Times New Roman" panose="02020603050405020304" pitchFamily="18" charset="0"/>
              </a:rPr>
              <a:t>The software can be further enhanced with the addition of country specific number plate data sets.</a:t>
            </a:r>
            <a:endParaRPr lang="en-IN" sz="1900" dirty="0">
              <a:latin typeface="Times New Roman" panose="02020603050405020304" pitchFamily="18" charset="0"/>
              <a:cs typeface="Times New Roman" panose="02020603050405020304" pitchFamily="18" charset="0"/>
            </a:endParaRPr>
          </a:p>
          <a:p>
            <a:pPr marR="941705">
              <a:buSzPts val="1000"/>
              <a:tabLst>
                <a:tab pos="1006475" algn="l"/>
                <a:tab pos="1007110" algn="l"/>
              </a:tabLst>
            </a:pPr>
            <a:r>
              <a:rPr lang="en-US" sz="1900" dirty="0">
                <a:latin typeface="Times New Roman" panose="02020603050405020304" pitchFamily="18" charset="0"/>
                <a:cs typeface="Times New Roman" panose="02020603050405020304" pitchFamily="18" charset="0"/>
              </a:rPr>
              <a:t>The accuracy in OCR detection for all number plates in general is 88% and is as high as 92% for the high security registration plate approved by the government of India. In future, we can work on increasing the accuracy even further.</a:t>
            </a:r>
            <a:endParaRPr lang="en-IN" sz="1900" dirty="0">
              <a:latin typeface="Times New Roman" panose="02020603050405020304" pitchFamily="18" charset="0"/>
              <a:cs typeface="Times New Roman" panose="02020603050405020304" pitchFamily="18" charset="0"/>
            </a:endParaRPr>
          </a:p>
          <a:p>
            <a:pPr>
              <a:buSzPts val="1000"/>
              <a:tabLst>
                <a:tab pos="1006475" algn="l"/>
                <a:tab pos="1007110" algn="l"/>
              </a:tabLst>
            </a:pPr>
            <a:r>
              <a:rPr lang="en-US" sz="1900" dirty="0">
                <a:latin typeface="Times New Roman" panose="02020603050405020304" pitchFamily="18" charset="0"/>
                <a:cs typeface="Times New Roman" panose="02020603050405020304" pitchFamily="18" charset="0"/>
              </a:rPr>
              <a:t>UI changes can be made to match latest trends in the industry.</a:t>
            </a:r>
            <a:endParaRPr lang="en-IN" sz="1900" dirty="0">
              <a:latin typeface="Times New Roman" panose="02020603050405020304" pitchFamily="18" charset="0"/>
              <a:cs typeface="Times New Roman" panose="02020603050405020304" pitchFamily="18" charset="0"/>
            </a:endParaRPr>
          </a:p>
          <a:p>
            <a:pPr>
              <a:buSzPts val="1000"/>
              <a:tabLst>
                <a:tab pos="1006475" algn="l"/>
                <a:tab pos="1007110" algn="l"/>
              </a:tabLst>
            </a:pPr>
            <a:r>
              <a:rPr lang="en-IN" sz="1900" dirty="0">
                <a:latin typeface="Times New Roman" panose="02020603050405020304" pitchFamily="18" charset="0"/>
                <a:cs typeface="Times New Roman" panose="02020603050405020304" pitchFamily="18" charset="0"/>
              </a:rPr>
              <a:t>Login from Facebook, LinkedIn, and E-Mail can also be implemented.</a:t>
            </a:r>
          </a:p>
        </p:txBody>
      </p:sp>
    </p:spTree>
    <p:extLst>
      <p:ext uri="{BB962C8B-B14F-4D97-AF65-F5344CB8AC3E}">
        <p14:creationId xmlns:p14="http://schemas.microsoft.com/office/powerpoint/2010/main" val="1387671877"/>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6A1CF-65C9-4ED6-90A4-2FA2B9724BF8}"/>
              </a:ext>
            </a:extLst>
          </p:cNvPr>
          <p:cNvSpPr>
            <a:spLocks noGrp="1"/>
          </p:cNvSpPr>
          <p:nvPr>
            <p:ph type="title"/>
          </p:nvPr>
        </p:nvSpPr>
        <p:spPr>
          <a:xfrm>
            <a:off x="838200" y="-105930"/>
            <a:ext cx="10515600" cy="1325563"/>
          </a:xfrm>
        </p:spPr>
        <p:txBody>
          <a:bodyPr>
            <a:normAutofit/>
          </a:bodyPr>
          <a:lstStyle/>
          <a:p>
            <a:r>
              <a:rPr lang="en-US" sz="3600" b="1"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25327A46-4BAF-4EC7-8ACB-03EA66E08F17}"/>
              </a:ext>
            </a:extLst>
          </p:cNvPr>
          <p:cNvSpPr>
            <a:spLocks noGrp="1"/>
          </p:cNvSpPr>
          <p:nvPr>
            <p:ph idx="1"/>
          </p:nvPr>
        </p:nvSpPr>
        <p:spPr>
          <a:xfrm>
            <a:off x="838200" y="965491"/>
            <a:ext cx="10072456" cy="5395766"/>
          </a:xfrm>
        </p:spPr>
        <p:txBody>
          <a:bodyPr>
            <a:noAutofit/>
          </a:bodyPr>
          <a:lstStyle/>
          <a:p>
            <a:pPr marL="0" indent="0" algn="just">
              <a:buNone/>
            </a:pPr>
            <a:r>
              <a:rPr lang="en-US" sz="1500" b="1" dirty="0">
                <a:effectLst/>
                <a:latin typeface="Times New Roman" panose="02020603050405020304" pitchFamily="18" charset="0"/>
                <a:ea typeface="Times New Roman" panose="02020603050405020304" pitchFamily="18" charset="0"/>
                <a:cs typeface="Times New Roman" panose="02020603050405020304" pitchFamily="18" charset="0"/>
              </a:rPr>
              <a:t>Books, Journals and Articles</a:t>
            </a:r>
          </a:p>
          <a:p>
            <a:pPr marL="0" indent="0" algn="just">
              <a:buNone/>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[1] </a:t>
            </a:r>
            <a:r>
              <a:rPr lang="en-US" sz="1200" dirty="0">
                <a:latin typeface="Times New Roman" panose="02020603050405020304" pitchFamily="18" charset="0"/>
                <a:ea typeface="Times New Roman" panose="02020603050405020304" pitchFamily="18" charset="0"/>
                <a:cs typeface="Times New Roman" panose="02020603050405020304" pitchFamily="18" charset="0"/>
              </a:rPr>
              <a:t>O’Reilly - Hands On Machine Learning with </a:t>
            </a:r>
            <a:r>
              <a:rPr lang="en-US" sz="1200" dirty="0" err="1">
                <a:latin typeface="Times New Roman" panose="02020603050405020304" pitchFamily="18" charset="0"/>
                <a:ea typeface="Times New Roman" panose="02020603050405020304" pitchFamily="18" charset="0"/>
                <a:cs typeface="Times New Roman" panose="02020603050405020304" pitchFamily="18" charset="0"/>
              </a:rPr>
              <a:t>ScikitLearn</a:t>
            </a:r>
            <a:r>
              <a:rPr lang="en-US" sz="12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cs typeface="Times New Roman" panose="02020603050405020304" pitchFamily="18" charset="0"/>
              </a:rPr>
              <a:t>Keras</a:t>
            </a:r>
            <a:r>
              <a:rPr lang="en-US" sz="1200" dirty="0">
                <a:latin typeface="Times New Roman" panose="02020603050405020304" pitchFamily="18" charset="0"/>
                <a:ea typeface="Times New Roman" panose="02020603050405020304" pitchFamily="18" charset="0"/>
                <a:cs typeface="Times New Roman" panose="02020603050405020304" pitchFamily="18" charset="0"/>
              </a:rPr>
              <a:t> and TensorFlow, </a:t>
            </a:r>
            <a:r>
              <a:rPr lang="en-US" sz="1200" dirty="0" err="1">
                <a:latin typeface="Times New Roman" panose="02020603050405020304" pitchFamily="18" charset="0"/>
                <a:ea typeface="Times New Roman" panose="02020603050405020304" pitchFamily="18" charset="0"/>
                <a:cs typeface="Times New Roman" panose="02020603050405020304" pitchFamily="18" charset="0"/>
              </a:rPr>
              <a:t>Pg</a:t>
            </a:r>
            <a:r>
              <a:rPr lang="en-US" sz="1200" dirty="0">
                <a:latin typeface="Times New Roman" panose="02020603050405020304" pitchFamily="18" charset="0"/>
                <a:ea typeface="Times New Roman" panose="02020603050405020304" pitchFamily="18" charset="0"/>
                <a:cs typeface="Times New Roman" panose="02020603050405020304" pitchFamily="18" charset="0"/>
              </a:rPr>
              <a:t> 80-165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[2]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Allibai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E. (2018, November 21). Building a deep learning model using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Keras</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Medium. https://towardsdatascience.com/building-a-deep-learning-model-using-keras-1548ca149d37</a:t>
            </a:r>
          </a:p>
          <a:p>
            <a:pPr marL="0" indent="0" algn="just">
              <a:buNone/>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200" dirty="0">
                <a:latin typeface="Times New Roman" panose="02020603050405020304" pitchFamily="18" charset="0"/>
                <a:ea typeface="Times New Roman" panose="02020603050405020304" pitchFamily="18" charset="0"/>
                <a:cs typeface="Times New Roman" panose="02020603050405020304" pitchFamily="18" charset="0"/>
              </a:rPr>
              <a:t>3</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0" i="0" dirty="0">
                <a:effectLst/>
                <a:latin typeface="Times New Roman" panose="02020603050405020304" pitchFamily="18" charset="0"/>
                <a:cs typeface="Times New Roman" panose="02020603050405020304" pitchFamily="18" charset="0"/>
              </a:rPr>
              <a:t>Zhang, Wei (1988). "Shift-invariant pattern recognition neural network and its optical architecture". Proceedings of Annual Conference of the Japan Society of Applied Physics.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[4] Vishal Gupta </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Restful API Guide - </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https://shrouded-falls-48764.herokuapp.com/docs/readme.html</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[5] Venkatachalam, M. (2020, May 14). Introduction to object detection. Medium. </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https://towardsdatascience.com/introduction-to-object-detection-943f21e26063</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r>
              <a:rPr lang="en-US" sz="1200" dirty="0">
                <a:latin typeface="Times New Roman" panose="02020603050405020304" pitchFamily="18" charset="0"/>
                <a:ea typeface="Times New Roman" panose="02020603050405020304" pitchFamily="18" charset="0"/>
                <a:cs typeface="Times New Roman" panose="02020603050405020304" pitchFamily="18" charset="0"/>
              </a:rPr>
              <a:t>[6] </a:t>
            </a:r>
            <a:r>
              <a:rPr lang="en-US" sz="1200" dirty="0" err="1">
                <a:latin typeface="Times New Roman" panose="02020603050405020304" pitchFamily="18" charset="0"/>
                <a:ea typeface="Times New Roman" panose="02020603050405020304" pitchFamily="18" charset="0"/>
                <a:cs typeface="Times New Roman" panose="02020603050405020304" pitchFamily="18" charset="0"/>
              </a:rPr>
              <a:t>Labenz</a:t>
            </a:r>
            <a:r>
              <a:rPr lang="en-US" sz="1200" dirty="0">
                <a:latin typeface="Times New Roman" panose="02020603050405020304" pitchFamily="18" charset="0"/>
                <a:ea typeface="Times New Roman" panose="02020603050405020304" pitchFamily="18" charset="0"/>
                <a:cs typeface="Times New Roman" panose="02020603050405020304" pitchFamily="18" charset="0"/>
              </a:rPr>
              <a:t>, C. (2020, October 15). Testable flutter and cloud </a:t>
            </a:r>
            <a:r>
              <a:rPr lang="en-US" sz="1200" dirty="0" err="1">
                <a:latin typeface="Times New Roman" panose="02020603050405020304" pitchFamily="18" charset="0"/>
                <a:ea typeface="Times New Roman" panose="02020603050405020304" pitchFamily="18" charset="0"/>
                <a:cs typeface="Times New Roman" panose="02020603050405020304" pitchFamily="18" charset="0"/>
              </a:rPr>
              <a:t>Firestore</a:t>
            </a:r>
            <a:r>
              <a:rPr lang="en-US" sz="1200" dirty="0">
                <a:latin typeface="Times New Roman" panose="02020603050405020304" pitchFamily="18" charset="0"/>
                <a:ea typeface="Times New Roman" panose="02020603050405020304" pitchFamily="18" charset="0"/>
                <a:cs typeface="Times New Roman" panose="02020603050405020304" pitchFamily="18" charset="0"/>
              </a:rPr>
              <a:t>. Medium. </a:t>
            </a:r>
            <a:r>
              <a:rPr lang="en-US" sz="1200" dirty="0">
                <a:latin typeface="Times New Roman" panose="02020603050405020304" pitchFamily="18" charset="0"/>
                <a:ea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https://medium.com/flutter/testable-flutter-and-cloud-firestore-1cf2fbbce97b</a:t>
            </a:r>
            <a:endParaRPr lang="en-US" sz="12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[7] Uther, ​. (2017). Temporal difference learning. Encyclopedia of Machine Learning and Data Mining, 1233-1240. </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https://doi.org/10.1007/978-1-4899-7687-1_817</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r>
              <a:rPr lang="en-US" sz="1200" dirty="0">
                <a:latin typeface="Times New Roman" panose="02020603050405020304" pitchFamily="18" charset="0"/>
                <a:ea typeface="Times New Roman" panose="02020603050405020304" pitchFamily="18" charset="0"/>
                <a:cs typeface="Times New Roman" panose="02020603050405020304" pitchFamily="18" charset="0"/>
              </a:rPr>
              <a:t>[8] Wright, S. (2013). App logic components. Pro SharePoint 2013 App Development, 245-282. </a:t>
            </a:r>
            <a:r>
              <a:rPr lang="en-US" sz="1200" dirty="0">
                <a:latin typeface="Times New Roman" panose="02020603050405020304" pitchFamily="18" charset="0"/>
                <a:ea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https://doi.org/10.1007/978-1-4302-5885-8_9</a:t>
            </a:r>
            <a:endParaRPr lang="en-US" sz="12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r>
              <a:rPr lang="en-US" sz="1500" b="1" dirty="0">
                <a:latin typeface="Times New Roman" panose="02020603050405020304" pitchFamily="18" charset="0"/>
                <a:ea typeface="Times New Roman" panose="02020603050405020304" pitchFamily="18" charset="0"/>
                <a:cs typeface="Times New Roman" panose="02020603050405020304" pitchFamily="18" charset="0"/>
              </a:rPr>
              <a:t>Online References</a:t>
            </a:r>
          </a:p>
          <a:p>
            <a:pPr marL="0" indent="0" algn="l">
              <a:buNone/>
            </a:pPr>
            <a:r>
              <a:rPr lang="en-IN" sz="1200" dirty="0">
                <a:solidFill>
                  <a:srgbClr val="202124"/>
                </a:solidFill>
                <a:latin typeface="Times New Roman" panose="02020603050405020304" pitchFamily="18" charset="0"/>
                <a:cs typeface="Times New Roman" panose="02020603050405020304" pitchFamily="18" charset="0"/>
              </a:rPr>
              <a:t>[1]</a:t>
            </a:r>
            <a:r>
              <a:rPr lang="en-IN" sz="1200" b="0" i="0" dirty="0">
                <a:solidFill>
                  <a:srgbClr val="202124"/>
                </a:solidFill>
                <a:effectLst/>
                <a:latin typeface="Times New Roman" panose="02020603050405020304" pitchFamily="18" charset="0"/>
                <a:cs typeface="Times New Roman" panose="02020603050405020304" pitchFamily="18" charset="0"/>
              </a:rPr>
              <a:t> </a:t>
            </a:r>
            <a:r>
              <a:rPr lang="en-IN" sz="1200" b="0" i="0" dirty="0">
                <a:effectLst/>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https://flutter.dev/docs/reference/tutorials</a:t>
            </a:r>
            <a:endParaRPr lang="en-IN" sz="1200" b="0" i="0" dirty="0">
              <a:effectLst/>
              <a:latin typeface="Times New Roman" panose="02020603050405020304" pitchFamily="18" charset="0"/>
              <a:cs typeface="Times New Roman" panose="02020603050405020304" pitchFamily="18" charset="0"/>
            </a:endParaRPr>
          </a:p>
          <a:p>
            <a:pPr marL="0" indent="0" algn="l">
              <a:buNone/>
            </a:pPr>
            <a:r>
              <a:rPr lang="en-IN" sz="1200" dirty="0">
                <a:latin typeface="Times New Roman" panose="02020603050405020304" pitchFamily="18" charset="0"/>
                <a:cs typeface="Times New Roman" panose="02020603050405020304" pitchFamily="18" charset="0"/>
              </a:rPr>
              <a:t>[2]</a:t>
            </a:r>
            <a:r>
              <a:rPr lang="en-IN" sz="1200" b="0" i="0" dirty="0">
                <a:effectLst/>
                <a:latin typeface="Times New Roman" panose="02020603050405020304" pitchFamily="18" charset="0"/>
                <a:cs typeface="Times New Roman" panose="02020603050405020304" pitchFamily="18" charset="0"/>
              </a:rPr>
              <a:t>. </a:t>
            </a:r>
            <a:r>
              <a:rPr lang="en-IN" sz="1200" b="0" i="0" dirty="0">
                <a:effectLst/>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https://www.w3adda.com/flutter-tutorial</a:t>
            </a:r>
            <a:r>
              <a:rPr lang="en-IN" sz="1200" b="0" i="0" dirty="0">
                <a:effectLst/>
                <a:latin typeface="Times New Roman" panose="02020603050405020304" pitchFamily="18" charset="0"/>
                <a:cs typeface="Times New Roman" panose="02020603050405020304" pitchFamily="18" charset="0"/>
              </a:rPr>
              <a:t> </a:t>
            </a:r>
          </a:p>
          <a:p>
            <a:pPr marL="0" indent="0" algn="l">
              <a:buNone/>
            </a:pPr>
            <a:r>
              <a:rPr lang="en-IN" sz="1200" dirty="0">
                <a:latin typeface="Times New Roman" panose="02020603050405020304" pitchFamily="18" charset="0"/>
                <a:cs typeface="Times New Roman" panose="02020603050405020304" pitchFamily="18" charset="0"/>
              </a:rPr>
              <a:t>[3]</a:t>
            </a:r>
            <a:r>
              <a:rPr lang="en-IN" sz="1200" b="0" i="0" dirty="0">
                <a:effectLst/>
                <a:latin typeface="Times New Roman" panose="02020603050405020304" pitchFamily="18" charset="0"/>
                <a:cs typeface="Times New Roman" panose="02020603050405020304" pitchFamily="18" charset="0"/>
              </a:rPr>
              <a:t> </a:t>
            </a:r>
            <a:r>
              <a:rPr lang="en-IN" sz="1200" b="0" i="0" dirty="0">
                <a:effectLst/>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https://stackoverflow.com/questions/49072957/flutter-dart-open-a-view-after-a-delay</a:t>
            </a:r>
            <a:endParaRPr lang="en-IN" sz="1200" dirty="0">
              <a:latin typeface="Times New Roman" panose="02020603050405020304" pitchFamily="18" charset="0"/>
              <a:cs typeface="Times New Roman" panose="02020603050405020304" pitchFamily="18" charset="0"/>
            </a:endParaRPr>
          </a:p>
          <a:p>
            <a:pPr marL="0" indent="0" algn="l">
              <a:buNone/>
            </a:pP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r>
              <a:rPr lang="en-US" sz="1800" b="1" i="1" dirty="0">
                <a:latin typeface="Times New Roman" panose="02020603050405020304" pitchFamily="18" charset="0"/>
                <a:ea typeface="Times New Roman" panose="02020603050405020304" pitchFamily="18" charset="0"/>
                <a:cs typeface="Times New Roman" panose="02020603050405020304" pitchFamily="18" charset="0"/>
              </a:rPr>
              <a:t>We would also like to thank the Teaching Faculty at GTBIT, our HOD Dr. Aashish Bhardwaj and our Mentor for the Project, </a:t>
            </a: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Ms. </a:t>
            </a:r>
            <a:r>
              <a:rPr lang="en-US" sz="1800" b="1" i="1" dirty="0" err="1">
                <a:effectLst/>
                <a:latin typeface="Times New Roman" panose="02020603050405020304" pitchFamily="18" charset="0"/>
                <a:ea typeface="Times New Roman" panose="02020603050405020304" pitchFamily="18" charset="0"/>
                <a:cs typeface="Times New Roman" panose="02020603050405020304" pitchFamily="18" charset="0"/>
              </a:rPr>
              <a:t>Ba</a:t>
            </a:r>
            <a:r>
              <a:rPr lang="en-US" sz="1800" b="1" i="1" dirty="0" err="1">
                <a:latin typeface="Times New Roman" panose="02020603050405020304" pitchFamily="18" charset="0"/>
                <a:ea typeface="Times New Roman" panose="02020603050405020304" pitchFamily="18" charset="0"/>
                <a:cs typeface="Times New Roman" panose="02020603050405020304" pitchFamily="18" charset="0"/>
              </a:rPr>
              <a:t>santi</a:t>
            </a:r>
            <a:r>
              <a:rPr lang="en-US" sz="1800" b="1" i="1" dirty="0">
                <a:latin typeface="Times New Roman" panose="02020603050405020304" pitchFamily="18" charset="0"/>
                <a:ea typeface="Times New Roman" panose="02020603050405020304" pitchFamily="18" charset="0"/>
                <a:cs typeface="Times New Roman" panose="02020603050405020304" pitchFamily="18" charset="0"/>
              </a:rPr>
              <a:t> Pal Nandi for their immense efforts in making this project successful.</a:t>
            </a:r>
            <a:endPar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2161014"/>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99FDA-FDD9-425C-A481-1A01162C976B}"/>
              </a:ext>
            </a:extLst>
          </p:cNvPr>
          <p:cNvSpPr>
            <a:spLocks noGrp="1"/>
          </p:cNvSpPr>
          <p:nvPr>
            <p:ph type="title"/>
          </p:nvPr>
        </p:nvSpPr>
        <p:spPr>
          <a:xfrm>
            <a:off x="1465528" y="1823863"/>
            <a:ext cx="8643154" cy="1887950"/>
          </a:xfrm>
        </p:spPr>
        <p:txBody>
          <a:bodyPr>
            <a:normAutofit/>
          </a:bodyPr>
          <a:lstStyle/>
          <a:p>
            <a:pPr algn="ctr"/>
            <a:r>
              <a:rPr lang="en-US" sz="3200"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327807021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02FF2-7714-40F1-A95E-E58E99A91D5D}"/>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6D28ED70-F2B6-4591-9888-CA68C960859C}"/>
              </a:ext>
            </a:extLst>
          </p:cNvPr>
          <p:cNvSpPr>
            <a:spLocks noGrp="1"/>
          </p:cNvSpPr>
          <p:nvPr>
            <p:ph idx="1"/>
          </p:nvPr>
        </p:nvSpPr>
        <p:spPr>
          <a:xfrm>
            <a:off x="838198" y="1584157"/>
            <a:ext cx="10666521" cy="937102"/>
          </a:xfrm>
        </p:spPr>
        <p:txBody>
          <a:bodyPr>
            <a:normAutofit/>
          </a:bodyPr>
          <a:lstStyle/>
          <a:p>
            <a:pPr marL="0" indent="0">
              <a:buNone/>
            </a:pPr>
            <a:r>
              <a:rPr lang="en-US" sz="2000" dirty="0">
                <a:latin typeface="Times New Roman" panose="02020603050405020304" pitchFamily="18" charset="0"/>
                <a:ea typeface="Tahoma" panose="020B0604030504040204" pitchFamily="34" charset="0"/>
                <a:cs typeface="Times New Roman" panose="02020603050405020304" pitchFamily="18" charset="0"/>
              </a:rPr>
              <a:t>Automated Parking, a one stop solution for all parking problems. Our project takes care of available parking spaces, ticketing and all parking related charges and payments with support for both Android and IOS devices.</a:t>
            </a:r>
          </a:p>
          <a:p>
            <a:pPr marL="0" indent="0">
              <a:buNone/>
            </a:pPr>
            <a:endParaRPr lang="en-US" sz="2000" dirty="0">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endParaRPr lang="en-US" sz="200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6" name="Title 1">
            <a:extLst>
              <a:ext uri="{FF2B5EF4-FFF2-40B4-BE49-F238E27FC236}">
                <a16:creationId xmlns:a16="http://schemas.microsoft.com/office/drawing/2014/main" id="{206EDFFA-49FA-42EE-BA29-8FAB19D2C7FD}"/>
              </a:ext>
            </a:extLst>
          </p:cNvPr>
          <p:cNvSpPr txBox="1">
            <a:spLocks/>
          </p:cNvSpPr>
          <p:nvPr/>
        </p:nvSpPr>
        <p:spPr>
          <a:xfrm>
            <a:off x="838198" y="290972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Times New Roman" panose="02020603050405020304" pitchFamily="18" charset="0"/>
                <a:cs typeface="Times New Roman" panose="02020603050405020304" pitchFamily="18" charset="0"/>
              </a:rPr>
              <a:t>Problem Statement</a:t>
            </a:r>
          </a:p>
        </p:txBody>
      </p:sp>
      <p:sp>
        <p:nvSpPr>
          <p:cNvPr id="9" name="Content Placeholder 2">
            <a:extLst>
              <a:ext uri="{FF2B5EF4-FFF2-40B4-BE49-F238E27FC236}">
                <a16:creationId xmlns:a16="http://schemas.microsoft.com/office/drawing/2014/main" id="{CB41C476-D602-49D9-9ED9-AC32B68B0995}"/>
              </a:ext>
            </a:extLst>
          </p:cNvPr>
          <p:cNvSpPr txBox="1">
            <a:spLocks/>
          </p:cNvSpPr>
          <p:nvPr/>
        </p:nvSpPr>
        <p:spPr>
          <a:xfrm>
            <a:off x="838198" y="4479757"/>
            <a:ext cx="10666521" cy="9371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latin typeface="Times New Roman" panose="02020603050405020304" pitchFamily="18" charset="0"/>
                <a:ea typeface="Tahoma" panose="020B0604030504040204" pitchFamily="34" charset="0"/>
                <a:cs typeface="Times New Roman" panose="02020603050405020304" pitchFamily="18" charset="0"/>
              </a:rPr>
              <a:t>With increasing modernization and automation in daily tasks, one task that still stays manual is parking systems. We aim to solve the problem of manual parking management systems which are labor intensive contactless and automated to minimize any inconveniences caused. </a:t>
            </a:r>
          </a:p>
          <a:p>
            <a:pPr marL="0" indent="0">
              <a:buFont typeface="Arial" panose="020B0604020202020204" pitchFamily="34" charset="0"/>
              <a:buNone/>
            </a:pPr>
            <a:endParaRPr lang="en-US" sz="2000" dirty="0">
              <a:latin typeface="Times New Roman" panose="02020603050405020304" pitchFamily="18" charset="0"/>
              <a:ea typeface="Tahoma" panose="020B0604030504040204" pitchFamily="34" charset="0"/>
              <a:cs typeface="Times New Roman" panose="02020603050405020304" pitchFamily="18" charset="0"/>
            </a:endParaRPr>
          </a:p>
          <a:p>
            <a:pPr marL="0" indent="0">
              <a:buFont typeface="Arial" panose="020B0604020202020204" pitchFamily="34" charset="0"/>
              <a:buNone/>
            </a:pPr>
            <a:endParaRPr lang="en-US" sz="200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409901360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19DC116-F0F7-4A94-9E2A-A1B82373F468}"/>
              </a:ext>
            </a:extLst>
          </p:cNvPr>
          <p:cNvSpPr txBox="1">
            <a:spLocks/>
          </p:cNvSpPr>
          <p:nvPr/>
        </p:nvSpPr>
        <p:spPr>
          <a:xfrm>
            <a:off x="838200" y="62192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1" dirty="0">
                <a:latin typeface="Times New Roman" panose="02020603050405020304" pitchFamily="18" charset="0"/>
                <a:cs typeface="Times New Roman" panose="02020603050405020304" pitchFamily="18" charset="0"/>
              </a:rPr>
              <a:t>Objective	</a:t>
            </a:r>
          </a:p>
        </p:txBody>
      </p:sp>
      <p:sp>
        <p:nvSpPr>
          <p:cNvPr id="5" name="TextBox 4">
            <a:extLst>
              <a:ext uri="{FF2B5EF4-FFF2-40B4-BE49-F238E27FC236}">
                <a16:creationId xmlns:a16="http://schemas.microsoft.com/office/drawing/2014/main" id="{CC36B994-DD9A-407F-B32D-5E20FFECFEAF}"/>
              </a:ext>
            </a:extLst>
          </p:cNvPr>
          <p:cNvSpPr txBox="1"/>
          <p:nvPr/>
        </p:nvSpPr>
        <p:spPr>
          <a:xfrm>
            <a:off x="691347" y="2369924"/>
            <a:ext cx="10809306" cy="3139321"/>
          </a:xfrm>
          <a:prstGeom prst="rect">
            <a:avLst/>
          </a:prstGeom>
          <a:noFill/>
        </p:spPr>
        <p:txBody>
          <a:bodyPr wrap="square">
            <a:spAutoFit/>
          </a:bodyPr>
          <a:lstStyle/>
          <a:p>
            <a:pPr marL="0" indent="0">
              <a:buNone/>
            </a:pPr>
            <a:r>
              <a:rPr lang="en-IN" dirty="0">
                <a:latin typeface="Times New Roman" panose="02020603050405020304" pitchFamily="18" charset="0"/>
                <a:cs typeface="Times New Roman" panose="02020603050405020304" pitchFamily="18" charset="0"/>
              </a:rPr>
              <a:t>The aim of the project is to identify and detect the number plate of a car and then use that information to help the user pay their parking fee through an application. It involves the following steps:</a:t>
            </a:r>
          </a:p>
          <a:p>
            <a:pPr marL="0" indent="0">
              <a:buNone/>
            </a:pPr>
            <a:endParaRPr lang="en-IN" dirty="0">
              <a:latin typeface="Times New Roman" panose="02020603050405020304" pitchFamily="18" charset="0"/>
              <a:cs typeface="Times New Roman" panose="02020603050405020304" pitchFamily="18" charset="0"/>
            </a:endParaRPr>
          </a:p>
          <a:p>
            <a:pPr marL="342900" indent="-342900">
              <a:buAutoNum type="arabicPeriod"/>
            </a:pPr>
            <a:r>
              <a:rPr lang="en-IN" dirty="0">
                <a:latin typeface="Times New Roman" panose="02020603050405020304" pitchFamily="18" charset="0"/>
                <a:cs typeface="Times New Roman" panose="02020603050405020304" pitchFamily="18" charset="0"/>
              </a:rPr>
              <a:t>Getting user registered on the application</a:t>
            </a:r>
          </a:p>
          <a:p>
            <a:pPr marL="342900" indent="-342900">
              <a:buAutoNum type="arabicPeriod"/>
            </a:pPr>
            <a:r>
              <a:rPr lang="en-IN" dirty="0">
                <a:latin typeface="Times New Roman" panose="02020603050405020304" pitchFamily="18" charset="0"/>
                <a:cs typeface="Times New Roman" panose="02020603050405020304" pitchFamily="18" charset="0"/>
              </a:rPr>
              <a:t>Setting up a camera on parking boom barrier</a:t>
            </a:r>
          </a:p>
          <a:p>
            <a:pPr marL="342900" indent="-342900">
              <a:buAutoNum type="arabicPeriod"/>
            </a:pPr>
            <a:r>
              <a:rPr lang="en-IN" dirty="0">
                <a:latin typeface="Times New Roman" panose="02020603050405020304" pitchFamily="18" charset="0"/>
                <a:cs typeface="Times New Roman" panose="02020603050405020304" pitchFamily="18" charset="0"/>
              </a:rPr>
              <a:t>Deploying the AI model with OCR and uploading results to Firebase</a:t>
            </a:r>
          </a:p>
          <a:p>
            <a:pPr marL="342900" indent="-342900">
              <a:buAutoNum type="arabicPeriod"/>
            </a:pPr>
            <a:r>
              <a:rPr lang="en-IN" dirty="0">
                <a:latin typeface="Times New Roman" panose="02020603050405020304" pitchFamily="18" charset="0"/>
                <a:cs typeface="Times New Roman" panose="02020603050405020304" pitchFamily="18" charset="0"/>
              </a:rPr>
              <a:t>Providing user with an application to manage account and logs</a:t>
            </a:r>
          </a:p>
          <a:p>
            <a:pPr marL="342900" indent="-342900">
              <a:buAutoNum type="arabicPeriod"/>
            </a:pPr>
            <a:r>
              <a:rPr lang="en-IN" dirty="0">
                <a:latin typeface="Times New Roman" panose="02020603050405020304" pitchFamily="18" charset="0"/>
                <a:cs typeface="Times New Roman" panose="02020603050405020304" pitchFamily="18" charset="0"/>
              </a:rPr>
              <a:t>Providing the administrator with real time dashboard to manage parking site</a:t>
            </a:r>
          </a:p>
          <a:p>
            <a:pPr marL="0" indent="0">
              <a:buNone/>
            </a:pPr>
            <a:endParaRPr lang="en-IN" dirty="0">
              <a:latin typeface="Times New Roman" panose="02020603050405020304" pitchFamily="18" charset="0"/>
              <a:cs typeface="Times New Roman" panose="02020603050405020304" pitchFamily="18" charset="0"/>
            </a:endParaRPr>
          </a:p>
          <a:p>
            <a:pPr marL="0" indent="0">
              <a:buNone/>
            </a:pPr>
            <a:r>
              <a:rPr lang="en-IN" dirty="0">
                <a:latin typeface="Times New Roman" panose="02020603050405020304" pitchFamily="18" charset="0"/>
                <a:cs typeface="Times New Roman" panose="02020603050405020304" pitchFamily="18" charset="0"/>
              </a:rPr>
              <a:t>All these processes are implemented using Open CV, Google </a:t>
            </a:r>
            <a:r>
              <a:rPr lang="en-IN" dirty="0" err="1">
                <a:latin typeface="Times New Roman" panose="02020603050405020304" pitchFamily="18" charset="0"/>
                <a:cs typeface="Times New Roman" panose="02020603050405020304" pitchFamily="18" charset="0"/>
              </a:rPr>
              <a:t>Colab</a:t>
            </a:r>
            <a:r>
              <a:rPr lang="en-IN" dirty="0">
                <a:latin typeface="Times New Roman" panose="02020603050405020304" pitchFamily="18" charset="0"/>
                <a:cs typeface="Times New Roman" panose="02020603050405020304" pitchFamily="18" charset="0"/>
              </a:rPr>
              <a:t>, Anaconda, </a:t>
            </a:r>
            <a:r>
              <a:rPr lang="en-IN" dirty="0" err="1">
                <a:latin typeface="Times New Roman" panose="02020603050405020304" pitchFamily="18" charset="0"/>
                <a:cs typeface="Times New Roman" panose="02020603050405020304" pitchFamily="18" charset="0"/>
              </a:rPr>
              <a:t>Jupyter</a:t>
            </a:r>
            <a:r>
              <a:rPr lang="en-IN" dirty="0">
                <a:latin typeface="Times New Roman" panose="02020603050405020304" pitchFamily="18" charset="0"/>
                <a:cs typeface="Times New Roman" panose="02020603050405020304" pitchFamily="18" charset="0"/>
              </a:rPr>
              <a:t> Notebook, Python Tesseract, Firebase, Flutter, Dart, Vehicle Info Restful API and numerous other libraries and technologies.</a:t>
            </a:r>
          </a:p>
        </p:txBody>
      </p:sp>
    </p:spTree>
    <p:extLst>
      <p:ext uri="{BB962C8B-B14F-4D97-AF65-F5344CB8AC3E}">
        <p14:creationId xmlns:p14="http://schemas.microsoft.com/office/powerpoint/2010/main" val="350561965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020FFC4-81D9-4925-9B6D-43772C15F4F7}"/>
              </a:ext>
            </a:extLst>
          </p:cNvPr>
          <p:cNvSpPr txBox="1"/>
          <p:nvPr/>
        </p:nvSpPr>
        <p:spPr>
          <a:xfrm>
            <a:off x="1170707" y="692135"/>
            <a:ext cx="10096500" cy="2308324"/>
          </a:xfrm>
          <a:prstGeom prst="rect">
            <a:avLst/>
          </a:prstGeom>
          <a:noFill/>
        </p:spPr>
        <p:txBody>
          <a:bodyPr wrap="square" rtlCol="0">
            <a:spAutoFit/>
          </a:bodyPr>
          <a:lstStyle/>
          <a:p>
            <a:r>
              <a:rPr lang="en-IN" sz="3600" b="1" dirty="0">
                <a:latin typeface="Times New Roman" panose="02020603050405020304" pitchFamily="18" charset="0"/>
                <a:cs typeface="Times New Roman" panose="02020603050405020304" pitchFamily="18" charset="0"/>
              </a:rPr>
              <a:t>Our project consists of 4 elements</a:t>
            </a:r>
          </a:p>
          <a:p>
            <a:endParaRPr lang="en-IN" sz="3600" dirty="0">
              <a:latin typeface="Times New Roman" panose="02020603050405020304" pitchFamily="18" charset="0"/>
              <a:cs typeface="Times New Roman" panose="02020603050405020304" pitchFamily="18" charset="0"/>
            </a:endParaRPr>
          </a:p>
          <a:p>
            <a:pPr marL="342900" indent="-342900">
              <a:buAutoNum type="arabicPeriod"/>
            </a:pPr>
            <a:r>
              <a:rPr lang="en-IN" dirty="0">
                <a:latin typeface="Times New Roman" panose="02020603050405020304" pitchFamily="18" charset="0"/>
                <a:cs typeface="Times New Roman" panose="02020603050405020304" pitchFamily="18" charset="0"/>
              </a:rPr>
              <a:t>Deep Learning Model trained for number plate recognition.</a:t>
            </a:r>
          </a:p>
          <a:p>
            <a:pPr marL="342900" indent="-342900">
              <a:buAutoNum type="arabicPeriod"/>
            </a:pPr>
            <a:r>
              <a:rPr lang="en-IN" dirty="0">
                <a:latin typeface="Times New Roman" panose="02020603050405020304" pitchFamily="18" charset="0"/>
                <a:cs typeface="Times New Roman" panose="02020603050405020304" pitchFamily="18" charset="0"/>
              </a:rPr>
              <a:t>OpenCV program for plate detection and O.C.R</a:t>
            </a:r>
          </a:p>
          <a:p>
            <a:pPr marL="342900" indent="-342900">
              <a:buAutoNum type="arabicPeriod"/>
            </a:pPr>
            <a:r>
              <a:rPr lang="en-IN" dirty="0">
                <a:latin typeface="Times New Roman" panose="02020603050405020304" pitchFamily="18" charset="0"/>
                <a:cs typeface="Times New Roman" panose="02020603050405020304" pitchFamily="18" charset="0"/>
              </a:rPr>
              <a:t>Flutter application to manage data and make payments.</a:t>
            </a:r>
          </a:p>
          <a:p>
            <a:pPr marL="342900" indent="-342900">
              <a:buAutoNum type="arabicPeriod"/>
            </a:pPr>
            <a:r>
              <a:rPr lang="en-IN" dirty="0">
                <a:latin typeface="Times New Roman" panose="02020603050405020304" pitchFamily="18" charset="0"/>
                <a:cs typeface="Times New Roman" panose="02020603050405020304" pitchFamily="18" charset="0"/>
              </a:rPr>
              <a:t>Web Application for Admin console.</a:t>
            </a:r>
          </a:p>
        </p:txBody>
      </p:sp>
      <p:sp>
        <p:nvSpPr>
          <p:cNvPr id="7" name="Title 1">
            <a:extLst>
              <a:ext uri="{FF2B5EF4-FFF2-40B4-BE49-F238E27FC236}">
                <a16:creationId xmlns:a16="http://schemas.microsoft.com/office/drawing/2014/main" id="{BA79EFFF-36F1-4AE8-872A-EC7580C1CA09}"/>
              </a:ext>
            </a:extLst>
          </p:cNvPr>
          <p:cNvSpPr>
            <a:spLocks noGrp="1"/>
          </p:cNvSpPr>
          <p:nvPr>
            <p:ph type="title"/>
          </p:nvPr>
        </p:nvSpPr>
        <p:spPr>
          <a:xfrm>
            <a:off x="1170707" y="2723460"/>
            <a:ext cx="10872353" cy="3759272"/>
          </a:xfrm>
        </p:spPr>
        <p:txBody>
          <a:bodyPr>
            <a:normAutofit/>
          </a:bodyPr>
          <a:lstStyle/>
          <a:p>
            <a:r>
              <a:rPr lang="en-IN" sz="3600" b="1" dirty="0">
                <a:latin typeface="Times New Roman" panose="02020603050405020304" pitchFamily="18" charset="0"/>
                <a:cs typeface="Times New Roman" panose="02020603050405020304" pitchFamily="18" charset="0"/>
              </a:rPr>
              <a:t>Technologies used:</a:t>
            </a:r>
            <a:br>
              <a:rPr lang="en-IN" sz="1800" b="1" dirty="0">
                <a:latin typeface="Times New Roman" panose="02020603050405020304" pitchFamily="18" charset="0"/>
                <a:cs typeface="Times New Roman" panose="02020603050405020304" pitchFamily="18" charset="0"/>
              </a:rPr>
            </a:br>
            <a:br>
              <a:rPr lang="en-IN" sz="1800" b="1" dirty="0">
                <a:latin typeface="Times New Roman" panose="02020603050405020304" pitchFamily="18" charset="0"/>
                <a:cs typeface="Times New Roman" panose="02020603050405020304" pitchFamily="18" charset="0"/>
              </a:rPr>
            </a:br>
            <a:br>
              <a:rPr lang="en-IN" sz="1800" b="1"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1. </a:t>
            </a:r>
            <a:r>
              <a:rPr lang="en-IN" sz="1800" dirty="0" err="1">
                <a:latin typeface="Times New Roman" panose="02020603050405020304" pitchFamily="18" charset="0"/>
                <a:cs typeface="Times New Roman" panose="02020603050405020304" pitchFamily="18" charset="0"/>
              </a:rPr>
              <a:t>Labelbox</a:t>
            </a:r>
            <a:r>
              <a:rPr lang="en-IN" sz="1800" dirty="0">
                <a:latin typeface="Times New Roman" panose="02020603050405020304" pitchFamily="18" charset="0"/>
                <a:cs typeface="Times New Roman" panose="02020603050405020304" pitchFamily="18" charset="0"/>
              </a:rPr>
              <a:t> </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2. </a:t>
            </a:r>
            <a:r>
              <a:rPr lang="en-IN" sz="1800" dirty="0" err="1">
                <a:latin typeface="Times New Roman" panose="02020603050405020304" pitchFamily="18" charset="0"/>
                <a:cs typeface="Times New Roman" panose="02020603050405020304" pitchFamily="18" charset="0"/>
              </a:rPr>
              <a:t>Colab</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3. </a:t>
            </a:r>
            <a:r>
              <a:rPr lang="en-IN" sz="1800" dirty="0" err="1">
                <a:latin typeface="Times New Roman" panose="02020603050405020304" pitchFamily="18" charset="0"/>
                <a:cs typeface="Times New Roman" panose="02020603050405020304" pitchFamily="18" charset="0"/>
              </a:rPr>
              <a:t>Jupyter</a:t>
            </a:r>
            <a:r>
              <a:rPr lang="en-IN" sz="1800" dirty="0">
                <a:latin typeface="Times New Roman" panose="02020603050405020304" pitchFamily="18" charset="0"/>
                <a:cs typeface="Times New Roman" panose="02020603050405020304" pitchFamily="18" charset="0"/>
              </a:rPr>
              <a:t> Notebook</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4. </a:t>
            </a:r>
            <a:r>
              <a:rPr lang="en-IN" sz="1800" dirty="0" err="1">
                <a:latin typeface="Times New Roman" panose="02020603050405020304" pitchFamily="18" charset="0"/>
                <a:cs typeface="Times New Roman" panose="02020603050405020304" pitchFamily="18" charset="0"/>
              </a:rPr>
              <a:t>Keras</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5. OpenCV</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6. </a:t>
            </a:r>
            <a:r>
              <a:rPr lang="en-IN" sz="1800" dirty="0" err="1">
                <a:latin typeface="Times New Roman" panose="02020603050405020304" pitchFamily="18" charset="0"/>
                <a:cs typeface="Times New Roman" panose="02020603050405020304" pitchFamily="18" charset="0"/>
              </a:rPr>
              <a:t>PyTesseract</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7. Firebase</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8. Flutter (Android, iOS, Web App)</a:t>
            </a:r>
          </a:p>
        </p:txBody>
      </p:sp>
    </p:spTree>
    <p:extLst>
      <p:ext uri="{BB962C8B-B14F-4D97-AF65-F5344CB8AC3E}">
        <p14:creationId xmlns:p14="http://schemas.microsoft.com/office/powerpoint/2010/main" val="427092440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A7F18-B1BB-4FFB-B6A9-4B066C77B37B}"/>
              </a:ext>
            </a:extLst>
          </p:cNvPr>
          <p:cNvSpPr>
            <a:spLocks noGrp="1"/>
          </p:cNvSpPr>
          <p:nvPr>
            <p:ph type="title"/>
          </p:nvPr>
        </p:nvSpPr>
        <p:spPr>
          <a:xfrm>
            <a:off x="673593" y="502925"/>
            <a:ext cx="10515600" cy="915664"/>
          </a:xfrm>
        </p:spPr>
        <p:txBody>
          <a:bodyPr>
            <a:normAutofit/>
          </a:bodyPr>
          <a:lstStyle/>
          <a:p>
            <a:r>
              <a:rPr lang="en-IN" sz="3600" b="1" dirty="0">
                <a:latin typeface="Times New Roman" panose="02020603050405020304" pitchFamily="18" charset="0"/>
                <a:cs typeface="Times New Roman" panose="02020603050405020304" pitchFamily="18" charset="0"/>
              </a:rPr>
              <a:t>Open CV</a:t>
            </a:r>
          </a:p>
        </p:txBody>
      </p:sp>
      <p:sp>
        <p:nvSpPr>
          <p:cNvPr id="3" name="Content Placeholder 2">
            <a:extLst>
              <a:ext uri="{FF2B5EF4-FFF2-40B4-BE49-F238E27FC236}">
                <a16:creationId xmlns:a16="http://schemas.microsoft.com/office/drawing/2014/main" id="{C3A31C3C-A5C3-485A-8459-E80F4919155A}"/>
              </a:ext>
            </a:extLst>
          </p:cNvPr>
          <p:cNvSpPr>
            <a:spLocks noGrp="1"/>
          </p:cNvSpPr>
          <p:nvPr>
            <p:ph idx="1"/>
          </p:nvPr>
        </p:nvSpPr>
        <p:spPr>
          <a:xfrm>
            <a:off x="673593" y="1577049"/>
            <a:ext cx="10844814" cy="2195961"/>
          </a:xfrm>
        </p:spPr>
        <p:txBody>
          <a:bodyPr>
            <a:normAutofit/>
          </a:bodyPr>
          <a:lstStyle/>
          <a:p>
            <a:pPr marL="0" indent="0" algn="l">
              <a:buNone/>
            </a:pPr>
            <a:r>
              <a:rPr lang="en-US" sz="2000" i="0" dirty="0">
                <a:effectLst/>
                <a:latin typeface="Times New Roman" panose="02020603050405020304" pitchFamily="18" charset="0"/>
                <a:cs typeface="Times New Roman" panose="02020603050405020304" pitchFamily="18" charset="0"/>
              </a:rPr>
              <a:t>OpenCV (Open Source Computer Vision Library) is an open source computer vision and machine learning software library. OpenCV was built to provide a common infrastructure for computer vision applications and to accelerate the use of machine perception in the commercial products. OpenCV makes it easy for businesses to utilize and modify the code. The library has more than 2500 optimized algorithms, which includes a comprehensive set of both classic and state-of-the-art computer vision and machine learning algorithms. </a:t>
            </a:r>
          </a:p>
          <a:p>
            <a:pPr marL="0" indent="0">
              <a:buNone/>
            </a:pPr>
            <a:endParaRPr lang="en-I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220833F-6F05-438C-821E-3AB2EC44ED29}"/>
              </a:ext>
            </a:extLst>
          </p:cNvPr>
          <p:cNvSpPr txBox="1"/>
          <p:nvPr/>
        </p:nvSpPr>
        <p:spPr>
          <a:xfrm>
            <a:off x="673593" y="3841357"/>
            <a:ext cx="6094520" cy="646331"/>
          </a:xfrm>
          <a:prstGeom prst="rect">
            <a:avLst/>
          </a:prstGeom>
          <a:noFill/>
        </p:spPr>
        <p:txBody>
          <a:bodyPr wrap="square">
            <a:spAutoFit/>
          </a:bodyPr>
          <a:lstStyle/>
          <a:p>
            <a:r>
              <a:rPr lang="en-IN" sz="3600" b="1" dirty="0">
                <a:latin typeface="Times New Roman" panose="02020603050405020304" pitchFamily="18" charset="0"/>
                <a:cs typeface="Times New Roman" panose="02020603050405020304" pitchFamily="18" charset="0"/>
              </a:rPr>
              <a:t>Tensor Flow</a:t>
            </a:r>
          </a:p>
        </p:txBody>
      </p:sp>
      <p:sp>
        <p:nvSpPr>
          <p:cNvPr id="6" name="Content Placeholder 2">
            <a:extLst>
              <a:ext uri="{FF2B5EF4-FFF2-40B4-BE49-F238E27FC236}">
                <a16:creationId xmlns:a16="http://schemas.microsoft.com/office/drawing/2014/main" id="{9B01F0CB-C3AD-43F3-AC8D-FDA5E8D2B41A}"/>
              </a:ext>
            </a:extLst>
          </p:cNvPr>
          <p:cNvSpPr txBox="1">
            <a:spLocks/>
          </p:cNvSpPr>
          <p:nvPr/>
        </p:nvSpPr>
        <p:spPr>
          <a:xfrm>
            <a:off x="673593" y="4901737"/>
            <a:ext cx="10515600" cy="25155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latin typeface="Times New Roman" panose="02020603050405020304" pitchFamily="18" charset="0"/>
                <a:cs typeface="Times New Roman" panose="02020603050405020304" pitchFamily="18" charset="0"/>
              </a:rPr>
              <a:t>TensorFlow is a free and open-source software library for machine learning. It can be used across a range of tasks but has a particular focus on training and inference of deep neural networks.</a:t>
            </a:r>
            <a:r>
              <a:rPr lang="en-US" sz="2000" baseline="30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Tensorflow</a:t>
            </a:r>
            <a:r>
              <a:rPr lang="en-US" sz="2000" dirty="0">
                <a:latin typeface="Times New Roman" panose="02020603050405020304" pitchFamily="18" charset="0"/>
                <a:cs typeface="Times New Roman" panose="02020603050405020304" pitchFamily="18" charset="0"/>
              </a:rPr>
              <a:t> is a symbolic math library based on dataflow and differentiable programming. It is used for both research and production at Google. </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55358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EE67E-2E36-4391-B00E-4470921B7276}"/>
              </a:ext>
            </a:extLst>
          </p:cNvPr>
          <p:cNvSpPr>
            <a:spLocks noGrp="1"/>
          </p:cNvSpPr>
          <p:nvPr>
            <p:ph type="title"/>
          </p:nvPr>
        </p:nvSpPr>
        <p:spPr/>
        <p:txBody>
          <a:bodyPr>
            <a:normAutofit/>
          </a:bodyPr>
          <a:lstStyle/>
          <a:p>
            <a:r>
              <a:rPr lang="en-IN" sz="3600" b="1" dirty="0" err="1">
                <a:latin typeface="Times New Roman" panose="02020603050405020304" pitchFamily="18" charset="0"/>
                <a:cs typeface="Times New Roman" panose="02020603050405020304" pitchFamily="18" charset="0"/>
              </a:rPr>
              <a:t>Colab</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0594FA6-BBD5-44D4-81C3-01681961454D}"/>
              </a:ext>
            </a:extLst>
          </p:cNvPr>
          <p:cNvSpPr>
            <a:spLocks noGrp="1"/>
          </p:cNvSpPr>
          <p:nvPr>
            <p:ph idx="1"/>
          </p:nvPr>
        </p:nvSpPr>
        <p:spPr>
          <a:xfrm>
            <a:off x="838200" y="1568173"/>
            <a:ext cx="10515600" cy="4351338"/>
          </a:xfrm>
        </p:spPr>
        <p:txBody>
          <a:bodyPr>
            <a:normAutofit/>
          </a:bodyPr>
          <a:lstStyle/>
          <a:p>
            <a:pPr marL="0" indent="0">
              <a:buNone/>
            </a:pPr>
            <a:r>
              <a:rPr lang="en-US" sz="2000" dirty="0" err="1">
                <a:latin typeface="Times New Roman" panose="02020603050405020304" pitchFamily="18" charset="0"/>
                <a:cs typeface="Times New Roman" panose="02020603050405020304" pitchFamily="18" charset="0"/>
              </a:rPr>
              <a:t>Colab</a:t>
            </a:r>
            <a:r>
              <a:rPr lang="en-US" sz="2000" dirty="0">
                <a:latin typeface="Times New Roman" panose="02020603050405020304" pitchFamily="18" charset="0"/>
                <a:cs typeface="Times New Roman" panose="02020603050405020304" pitchFamily="18" charset="0"/>
              </a:rPr>
              <a:t> is a free </a:t>
            </a:r>
            <a:r>
              <a:rPr lang="en-US" sz="2000" dirty="0" err="1">
                <a:latin typeface="Times New Roman" panose="02020603050405020304" pitchFamily="18" charset="0"/>
                <a:cs typeface="Times New Roman" panose="02020603050405020304" pitchFamily="18" charset="0"/>
              </a:rPr>
              <a:t>Jupyter</a:t>
            </a:r>
            <a:r>
              <a:rPr lang="en-US" sz="2000" dirty="0">
                <a:latin typeface="Times New Roman" panose="02020603050405020304" pitchFamily="18" charset="0"/>
                <a:cs typeface="Times New Roman" panose="02020603050405020304" pitchFamily="18" charset="0"/>
              </a:rPr>
              <a:t> notebook environment that runs entirely in the cloud. Most importantly, it does not require a setup and the notebooks that you create can be simultaneously edited. It also offers GPU support for training </a:t>
            </a:r>
            <a:r>
              <a:rPr lang="en-US" sz="2000" dirty="0" err="1">
                <a:latin typeface="Times New Roman" panose="02020603050405020304" pitchFamily="18" charset="0"/>
                <a:cs typeface="Times New Roman" panose="02020603050405020304" pitchFamily="18" charset="0"/>
              </a:rPr>
              <a:t>Deeplearning</a:t>
            </a:r>
            <a:r>
              <a:rPr lang="en-US" sz="2000" dirty="0">
                <a:latin typeface="Times New Roman" panose="02020603050405020304" pitchFamily="18" charset="0"/>
                <a:cs typeface="Times New Roman" panose="02020603050405020304" pitchFamily="18" charset="0"/>
              </a:rPr>
              <a:t> models.</a:t>
            </a:r>
            <a:endParaRPr lang="en-IN" sz="20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C1B6747E-625E-471E-99FB-59F888314EC7}"/>
              </a:ext>
            </a:extLst>
          </p:cNvPr>
          <p:cNvSpPr txBox="1">
            <a:spLocks/>
          </p:cNvSpPr>
          <p:nvPr/>
        </p:nvSpPr>
        <p:spPr>
          <a:xfrm>
            <a:off x="838200" y="3033850"/>
            <a:ext cx="10403889" cy="7902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1" dirty="0" err="1">
                <a:latin typeface="Times New Roman" panose="02020603050405020304" pitchFamily="18" charset="0"/>
                <a:cs typeface="Times New Roman" panose="02020603050405020304" pitchFamily="18" charset="0"/>
              </a:rPr>
              <a:t>Py</a:t>
            </a:r>
            <a:r>
              <a:rPr lang="en-IN" sz="3600" b="1" dirty="0">
                <a:latin typeface="Times New Roman" panose="02020603050405020304" pitchFamily="18" charset="0"/>
                <a:cs typeface="Times New Roman" panose="02020603050405020304" pitchFamily="18" charset="0"/>
              </a:rPr>
              <a:t>-Tesseract</a:t>
            </a:r>
          </a:p>
        </p:txBody>
      </p:sp>
      <p:sp>
        <p:nvSpPr>
          <p:cNvPr id="5" name="Content Placeholder 2">
            <a:extLst>
              <a:ext uri="{FF2B5EF4-FFF2-40B4-BE49-F238E27FC236}">
                <a16:creationId xmlns:a16="http://schemas.microsoft.com/office/drawing/2014/main" id="{A1E66D20-F6BC-4E49-B8CF-587E4F69ABEA}"/>
              </a:ext>
            </a:extLst>
          </p:cNvPr>
          <p:cNvSpPr txBox="1">
            <a:spLocks/>
          </p:cNvSpPr>
          <p:nvPr/>
        </p:nvSpPr>
        <p:spPr>
          <a:xfrm>
            <a:off x="838200" y="4312535"/>
            <a:ext cx="10515600" cy="16648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err="1">
                <a:latin typeface="Times New Roman" panose="02020603050405020304" pitchFamily="18" charset="0"/>
                <a:cs typeface="Times New Roman" panose="02020603050405020304" pitchFamily="18" charset="0"/>
              </a:rPr>
              <a:t>Py</a:t>
            </a:r>
            <a:r>
              <a:rPr lang="en-US" sz="2000" dirty="0">
                <a:latin typeface="Times New Roman" panose="02020603050405020304" pitchFamily="18" charset="0"/>
                <a:cs typeface="Times New Roman" panose="02020603050405020304" pitchFamily="18" charset="0"/>
              </a:rPr>
              <a:t> Tesseract or Python-tesseract is an Optical Character Recognition (OCR) tool for Python. It will read and recognize the text in images, license plates etc. Python-tesseract is actually a wrapper class or a package for Google’s Tesseract-OCR Engine. It is also useful and regarded as a stand-alone invocation script to tesseract, as it can easily read all image types supported by the Pillow imaging libraries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631660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78883-32FA-4FC1-9A99-37AA75F3742D}"/>
              </a:ext>
            </a:extLst>
          </p:cNvPr>
          <p:cNvSpPr>
            <a:spLocks noGrp="1"/>
          </p:cNvSpPr>
          <p:nvPr>
            <p:ph type="title"/>
          </p:nvPr>
        </p:nvSpPr>
        <p:spPr/>
        <p:txBody>
          <a:bodyPr>
            <a:normAutofit/>
          </a:bodyPr>
          <a:lstStyle/>
          <a:p>
            <a:r>
              <a:rPr lang="en-IN" sz="3600" b="1" dirty="0">
                <a:latin typeface="Times New Roman" panose="02020603050405020304" pitchFamily="18" charset="0"/>
                <a:cs typeface="Times New Roman" panose="02020603050405020304" pitchFamily="18" charset="0"/>
              </a:rPr>
              <a:t>Firebase</a:t>
            </a:r>
          </a:p>
        </p:txBody>
      </p:sp>
      <p:sp>
        <p:nvSpPr>
          <p:cNvPr id="3" name="Content Placeholder 2">
            <a:extLst>
              <a:ext uri="{FF2B5EF4-FFF2-40B4-BE49-F238E27FC236}">
                <a16:creationId xmlns:a16="http://schemas.microsoft.com/office/drawing/2014/main" id="{883DEB2B-887F-4CA2-9632-860BD2FC0E51}"/>
              </a:ext>
            </a:extLst>
          </p:cNvPr>
          <p:cNvSpPr>
            <a:spLocks noGrp="1"/>
          </p:cNvSpPr>
          <p:nvPr>
            <p:ph idx="1"/>
          </p:nvPr>
        </p:nvSpPr>
        <p:spPr/>
        <p:txBody>
          <a:bodyPr/>
          <a:lstStyle/>
          <a:p>
            <a:pPr marL="0" indent="0" algn="l" rtl="0">
              <a:buNone/>
            </a:pPr>
            <a:r>
              <a:rPr lang="en-US" sz="2000" b="0" i="0" dirty="0">
                <a:effectLst/>
                <a:latin typeface="Times New Roman" panose="02020603050405020304" pitchFamily="18" charset="0"/>
                <a:cs typeface="Times New Roman" panose="02020603050405020304" pitchFamily="18" charset="0"/>
              </a:rPr>
              <a:t>Firebase is an ecosystem of Google tools that can be used to make </a:t>
            </a:r>
            <a:r>
              <a:rPr lang="en-US" sz="2000" dirty="0">
                <a:latin typeface="Times New Roman" panose="02020603050405020304" pitchFamily="18" charset="0"/>
                <a:cs typeface="Times New Roman" panose="02020603050405020304" pitchFamily="18" charset="0"/>
              </a:rPr>
              <a:t>full-stack, scalable applications </a:t>
            </a:r>
            <a:r>
              <a:rPr lang="en-US" sz="2000" b="0" i="0" dirty="0">
                <a:effectLst/>
                <a:latin typeface="Times New Roman" panose="02020603050405020304" pitchFamily="18" charset="0"/>
                <a:cs typeface="Times New Roman" panose="02020603050405020304" pitchFamily="18" charset="0"/>
              </a:rPr>
              <a:t>in the Google Cloud (called Cloud </a:t>
            </a:r>
            <a:r>
              <a:rPr lang="en-US" sz="2000" b="0" i="0" dirty="0" err="1">
                <a:effectLst/>
                <a:latin typeface="Times New Roman" panose="02020603050405020304" pitchFamily="18" charset="0"/>
                <a:cs typeface="Times New Roman" panose="02020603050405020304" pitchFamily="18" charset="0"/>
              </a:rPr>
              <a:t>Firestore</a:t>
            </a:r>
            <a:r>
              <a:rPr lang="en-US" sz="2000" b="0" i="0" dirty="0">
                <a:effectLst/>
                <a:latin typeface="Times New Roman" panose="02020603050405020304" pitchFamily="18" charset="0"/>
                <a:cs typeface="Times New Roman" panose="02020603050405020304" pitchFamily="18" charset="0"/>
              </a:rPr>
              <a:t>) or Realtime Database. It</a:t>
            </a:r>
            <a:r>
              <a:rPr lang="en-US" sz="2000" dirty="0">
                <a:latin typeface="Times New Roman" panose="02020603050405020304" pitchFamily="18" charset="0"/>
                <a:cs typeface="Times New Roman" panose="02020603050405020304" pitchFamily="18" charset="0"/>
              </a:rPr>
              <a:t> is</a:t>
            </a:r>
            <a:r>
              <a:rPr lang="en-US" sz="2000" b="0" i="0" dirty="0">
                <a:effectLst/>
                <a:latin typeface="Times New Roman" panose="02020603050405020304" pitchFamily="18" charset="0"/>
                <a:cs typeface="Times New Roman" panose="02020603050405020304" pitchFamily="18" charset="0"/>
              </a:rPr>
              <a:t> categorized as a backend-as-a-service (or BaaS) which gives developers the opportunity to create applications without the hassle of setting up the backend. It is a blend of SQL and NoSQL databases.</a:t>
            </a:r>
          </a:p>
          <a:p>
            <a:pPr marL="0" indent="0">
              <a:buNone/>
            </a:pPr>
            <a:endParaRPr lang="en-IN"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3BF64B0C-4C11-422D-8A7B-CC510890539C}"/>
              </a:ext>
            </a:extLst>
          </p:cNvPr>
          <p:cNvSpPr txBox="1">
            <a:spLocks/>
          </p:cNvSpPr>
          <p:nvPr/>
        </p:nvSpPr>
        <p:spPr>
          <a:xfrm>
            <a:off x="838200" y="3215936"/>
            <a:ext cx="10515600" cy="662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1" dirty="0">
                <a:latin typeface="Times New Roman" panose="02020603050405020304" pitchFamily="18" charset="0"/>
                <a:cs typeface="Times New Roman" panose="02020603050405020304" pitchFamily="18" charset="0"/>
              </a:rPr>
              <a:t>Flutter</a:t>
            </a:r>
          </a:p>
        </p:txBody>
      </p:sp>
      <p:sp>
        <p:nvSpPr>
          <p:cNvPr id="5" name="Content Placeholder 2">
            <a:extLst>
              <a:ext uri="{FF2B5EF4-FFF2-40B4-BE49-F238E27FC236}">
                <a16:creationId xmlns:a16="http://schemas.microsoft.com/office/drawing/2014/main" id="{3979F64C-074B-4891-8093-9BD1174A3FAB}"/>
              </a:ext>
            </a:extLst>
          </p:cNvPr>
          <p:cNvSpPr txBox="1">
            <a:spLocks/>
          </p:cNvSpPr>
          <p:nvPr/>
        </p:nvSpPr>
        <p:spPr>
          <a:xfrm>
            <a:off x="838200" y="422671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latin typeface="Times New Roman" panose="02020603050405020304" pitchFamily="18" charset="0"/>
                <a:cs typeface="Times New Roman" panose="02020603050405020304" pitchFamily="18" charset="0"/>
              </a:rPr>
              <a:t>Flutter is an open-source UI software development kit created by Google. It is used to develop applications for Android, iOS, Linux, Mac, Windows and the web from a single code base. The first version of Flutter was known as codename "Sky" and ran on the Android operating system. It was unveiled at the 2015 Dart developer summit, with the stated intent of being able to render consistently at 120 frames per second. </a:t>
            </a:r>
          </a:p>
          <a:p>
            <a:pPr marL="0" indent="0">
              <a:buFont typeface="Arial" panose="020B0604020202020204" pitchFamily="34" charset="0"/>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8968935"/>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F53CE-2089-431A-9B36-DD480B454D70}"/>
              </a:ext>
            </a:extLst>
          </p:cNvPr>
          <p:cNvSpPr>
            <a:spLocks noGrp="1"/>
          </p:cNvSpPr>
          <p:nvPr>
            <p:ph type="title"/>
          </p:nvPr>
        </p:nvSpPr>
        <p:spPr/>
        <p:txBody>
          <a:bodyPr>
            <a:normAutofit/>
          </a:bodyPr>
          <a:lstStyle/>
          <a:p>
            <a:r>
              <a:rPr lang="en-IN" sz="3600" b="1" dirty="0">
                <a:latin typeface="Times New Roman" panose="02020603050405020304" pitchFamily="18" charset="0"/>
                <a:cs typeface="Times New Roman" panose="02020603050405020304" pitchFamily="18" charset="0"/>
              </a:rPr>
              <a:t>Procedure for Deep Learning Model</a:t>
            </a:r>
          </a:p>
        </p:txBody>
      </p:sp>
      <p:sp>
        <p:nvSpPr>
          <p:cNvPr id="3" name="Content Placeholder 2">
            <a:extLst>
              <a:ext uri="{FF2B5EF4-FFF2-40B4-BE49-F238E27FC236}">
                <a16:creationId xmlns:a16="http://schemas.microsoft.com/office/drawing/2014/main" id="{17DD75E4-DAF5-4C22-BE7D-4C596A7D75AB}"/>
              </a:ext>
            </a:extLst>
          </p:cNvPr>
          <p:cNvSpPr>
            <a:spLocks noGrp="1"/>
          </p:cNvSpPr>
          <p:nvPr>
            <p:ph idx="1"/>
          </p:nvPr>
        </p:nvSpPr>
        <p:spPr>
          <a:xfrm>
            <a:off x="838200" y="1840201"/>
            <a:ext cx="10515600" cy="4351338"/>
          </a:xfrm>
        </p:spPr>
        <p:txBody>
          <a:bodyPr>
            <a:normAutofit/>
          </a:bodyPr>
          <a:lstStyle/>
          <a:p>
            <a:pPr marL="514350" indent="-514350">
              <a:buAutoNum type="arabicPeriod"/>
            </a:pPr>
            <a:r>
              <a:rPr lang="en-IN" sz="2000" dirty="0">
                <a:latin typeface="Times New Roman" panose="02020603050405020304" pitchFamily="18" charset="0"/>
                <a:cs typeface="Times New Roman" panose="02020603050405020304" pitchFamily="18" charset="0"/>
              </a:rPr>
              <a:t>Install a Python distribution with </a:t>
            </a:r>
            <a:r>
              <a:rPr lang="en-IN" sz="2000" dirty="0" err="1">
                <a:latin typeface="Times New Roman" panose="02020603050405020304" pitchFamily="18" charset="0"/>
                <a:cs typeface="Times New Roman" panose="02020603050405020304" pitchFamily="18" charset="0"/>
              </a:rPr>
              <a:t>Jupyter</a:t>
            </a:r>
            <a:r>
              <a:rPr lang="en-IN" sz="2000" dirty="0">
                <a:latin typeface="Times New Roman" panose="02020603050405020304" pitchFamily="18" charset="0"/>
                <a:cs typeface="Times New Roman" panose="02020603050405020304" pitchFamily="18" charset="0"/>
              </a:rPr>
              <a:t> Notebook support or use Google </a:t>
            </a:r>
            <a:r>
              <a:rPr lang="en-IN" sz="2000" dirty="0" err="1">
                <a:latin typeface="Times New Roman" panose="02020603050405020304" pitchFamily="18" charset="0"/>
                <a:cs typeface="Times New Roman" panose="02020603050405020304" pitchFamily="18" charset="0"/>
              </a:rPr>
              <a:t>Colab’s</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Jupyter</a:t>
            </a:r>
            <a:r>
              <a:rPr lang="en-IN" sz="2000" dirty="0">
                <a:latin typeface="Times New Roman" panose="02020603050405020304" pitchFamily="18" charset="0"/>
                <a:cs typeface="Times New Roman" panose="02020603050405020304" pitchFamily="18" charset="0"/>
              </a:rPr>
              <a:t> Notebook.</a:t>
            </a:r>
          </a:p>
          <a:p>
            <a:pPr marL="514350" indent="-514350">
              <a:buAutoNum type="arabicPeriod"/>
            </a:pPr>
            <a:r>
              <a:rPr lang="en-IN" sz="2000" dirty="0">
                <a:latin typeface="Times New Roman" panose="02020603050405020304" pitchFamily="18" charset="0"/>
                <a:cs typeface="Times New Roman" panose="02020603050405020304" pitchFamily="18" charset="0"/>
              </a:rPr>
              <a:t>Click pictures manually as well as collect from the internet.</a:t>
            </a:r>
          </a:p>
          <a:p>
            <a:pPr marL="0" indent="0">
              <a:buNone/>
            </a:pPr>
            <a:r>
              <a:rPr lang="en-IN" sz="2000" dirty="0">
                <a:latin typeface="Times New Roman" panose="02020603050405020304" pitchFamily="18" charset="0"/>
                <a:cs typeface="Times New Roman" panose="02020603050405020304" pitchFamily="18" charset="0"/>
              </a:rPr>
              <a:t>3.     Label number plates data using Label Box.</a:t>
            </a:r>
          </a:p>
          <a:p>
            <a:pPr marL="0" indent="0">
              <a:buNone/>
            </a:pPr>
            <a:r>
              <a:rPr lang="en-IN" sz="2000" dirty="0">
                <a:latin typeface="Times New Roman" panose="02020603050405020304" pitchFamily="18" charset="0"/>
                <a:cs typeface="Times New Roman" panose="02020603050405020304" pitchFamily="18" charset="0"/>
              </a:rPr>
              <a:t>4.     Export this data to JSON file.</a:t>
            </a:r>
          </a:p>
          <a:p>
            <a:pPr marL="0" indent="0">
              <a:buNone/>
            </a:pPr>
            <a:r>
              <a:rPr lang="en-IN" sz="2000" dirty="0">
                <a:latin typeface="Times New Roman" panose="02020603050405020304" pitchFamily="18" charset="0"/>
                <a:cs typeface="Times New Roman" panose="02020603050405020304" pitchFamily="18" charset="0"/>
              </a:rPr>
              <a:t>5.     Load it into Pandas </a:t>
            </a:r>
            <a:r>
              <a:rPr lang="en-IN" sz="2000" dirty="0" err="1">
                <a:latin typeface="Times New Roman" panose="02020603050405020304" pitchFamily="18" charset="0"/>
                <a:cs typeface="Times New Roman" panose="02020603050405020304" pitchFamily="18" charset="0"/>
              </a:rPr>
              <a:t>dataframe</a:t>
            </a:r>
            <a:r>
              <a:rPr lang="en-IN" sz="2000" dirty="0">
                <a:latin typeface="Times New Roman" panose="02020603050405020304" pitchFamily="18" charset="0"/>
                <a:cs typeface="Times New Roman" panose="02020603050405020304" pitchFamily="18" charset="0"/>
              </a:rPr>
              <a:t>.</a:t>
            </a:r>
          </a:p>
          <a:p>
            <a:pPr marL="0" indent="0">
              <a:buNone/>
            </a:pPr>
            <a:r>
              <a:rPr lang="en-IN" sz="2000" dirty="0">
                <a:latin typeface="Times New Roman" panose="02020603050405020304" pitchFamily="18" charset="0"/>
                <a:cs typeface="Times New Roman" panose="02020603050405020304" pitchFamily="18" charset="0"/>
              </a:rPr>
              <a:t>6.     Train the detection model.</a:t>
            </a:r>
          </a:p>
          <a:p>
            <a:pPr marL="0" indent="0">
              <a:buNone/>
            </a:pPr>
            <a:r>
              <a:rPr lang="en-IN" sz="2000" dirty="0">
                <a:latin typeface="Times New Roman" panose="02020603050405020304" pitchFamily="18" charset="0"/>
                <a:cs typeface="Times New Roman" panose="02020603050405020304" pitchFamily="18" charset="0"/>
              </a:rPr>
              <a:t>7.     Test the model on test cases.</a:t>
            </a:r>
          </a:p>
          <a:p>
            <a:pPr marL="0" indent="0">
              <a:buNone/>
            </a:pPr>
            <a:r>
              <a:rPr lang="en-IN" sz="2000" dirty="0">
                <a:latin typeface="Times New Roman" panose="02020603050405020304" pitchFamily="18" charset="0"/>
                <a:cs typeface="Times New Roman" panose="02020603050405020304" pitchFamily="18" charset="0"/>
              </a:rPr>
              <a:t>8.     Make the model converge.</a:t>
            </a:r>
          </a:p>
          <a:p>
            <a:pPr marL="0" indent="0">
              <a:buNone/>
            </a:pPr>
            <a:r>
              <a:rPr lang="en-IN" sz="2000" dirty="0">
                <a:latin typeface="Times New Roman" panose="02020603050405020304" pitchFamily="18" charset="0"/>
                <a:cs typeface="Times New Roman" panose="02020603050405020304" pitchFamily="18" charset="0"/>
              </a:rPr>
              <a:t>9.     Crop detected image and feed it to Python Tesseract OCR</a:t>
            </a:r>
          </a:p>
          <a:p>
            <a:pPr marL="0" indent="0">
              <a:buNone/>
            </a:pPr>
            <a:r>
              <a:rPr lang="en-IN" sz="2000" dirty="0">
                <a:latin typeface="Times New Roman" panose="02020603050405020304" pitchFamily="18" charset="0"/>
                <a:cs typeface="Times New Roman" panose="02020603050405020304" pitchFamily="18" charset="0"/>
              </a:rPr>
              <a:t>10.   Upload OCR detected output on firebase.</a:t>
            </a:r>
          </a:p>
        </p:txBody>
      </p:sp>
    </p:spTree>
    <p:extLst>
      <p:ext uri="{BB962C8B-B14F-4D97-AF65-F5344CB8AC3E}">
        <p14:creationId xmlns:p14="http://schemas.microsoft.com/office/powerpoint/2010/main" val="4293450284"/>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5145</TotalTime>
  <Words>1947</Words>
  <Application>Microsoft Office PowerPoint</Application>
  <PresentationFormat>Widescreen</PresentationFormat>
  <Paragraphs>191</Paragraphs>
  <Slides>28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Times New Roman</vt:lpstr>
      <vt:lpstr>Office Theme</vt:lpstr>
      <vt:lpstr>PowerPoint Presentation</vt:lpstr>
      <vt:lpstr>Automated Parking </vt:lpstr>
      <vt:lpstr>Introduction</vt:lpstr>
      <vt:lpstr>PowerPoint Presentation</vt:lpstr>
      <vt:lpstr>Technologies used:   1. Labelbox  2. Colab 3. Jupyter Notebook 4. Keras 5. OpenCV 6. PyTesseract 7. Firebase 8. Flutter (Android, iOS, Web App)</vt:lpstr>
      <vt:lpstr>Open CV</vt:lpstr>
      <vt:lpstr>Colab</vt:lpstr>
      <vt:lpstr>Firebase</vt:lpstr>
      <vt:lpstr>Procedure for Deep Learning Model</vt:lpstr>
      <vt:lpstr>Procedure for Flutter Application</vt:lpstr>
      <vt:lpstr>Flow Diagrams</vt:lpstr>
      <vt:lpstr>PowerPoint Presentation</vt:lpstr>
      <vt:lpstr>PowerPoint Presentation</vt:lpstr>
      <vt:lpstr>PowerPoint Presentation</vt:lpstr>
      <vt:lpstr>Fig. Admin Console Flow</vt:lpstr>
      <vt:lpstr>PowerPoint Presentation</vt:lpstr>
      <vt:lpstr>Project Demonstration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Future Prospects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COMPRESSION BY  PRINCIPLE COMPONENT ANALYSIS</dc:title>
  <dc:creator>G12-GTBIT</dc:creator>
  <cp:lastModifiedBy> </cp:lastModifiedBy>
  <cp:revision>113</cp:revision>
  <dcterms:created xsi:type="dcterms:W3CDTF">2020-09-15T09:43:14Z</dcterms:created>
  <dcterms:modified xsi:type="dcterms:W3CDTF">2021-07-14T17:46:45Z</dcterms:modified>
</cp:coreProperties>
</file>